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BC4B5C0-9B0A-4DC3-AC54-AD614465EDB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276398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4B5C0-9B0A-4DC3-AC54-AD614465EDB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2472079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4B5C0-9B0A-4DC3-AC54-AD614465EDB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4279086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BC4B5C0-9B0A-4DC3-AC54-AD614465EDB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691749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4B5C0-9B0A-4DC3-AC54-AD614465EDBA}" type="datetimeFigureOut">
              <a:rPr lang="en-GB" smtClean="0"/>
              <a:t>29/01/2020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3451419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BC4B5C0-9B0A-4DC3-AC54-AD614465EDB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3464734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BC4B5C0-9B0A-4DC3-AC54-AD614465EDBA}" type="datetimeFigureOut">
              <a:rPr lang="en-GB" smtClean="0"/>
              <a:t>29/01/2020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117402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BC4B5C0-9B0A-4DC3-AC54-AD614465EDBA}" type="datetimeFigureOut">
              <a:rPr lang="en-GB" smtClean="0"/>
              <a:t>29/01/2020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151764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4B5C0-9B0A-4DC3-AC54-AD614465EDBA}" type="datetimeFigureOut">
              <a:rPr lang="en-GB" smtClean="0"/>
              <a:t>29/01/2020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55851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4B5C0-9B0A-4DC3-AC54-AD614465EDB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3891476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4B5C0-9B0A-4DC3-AC54-AD614465EDBA}" type="datetimeFigureOut">
              <a:rPr lang="en-GB" smtClean="0"/>
              <a:t>29/01/2020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A652BF-ABFA-4C86-8784-16A47069C4C4}" type="slidenum">
              <a:rPr lang="en-GB" smtClean="0"/>
              <a:t>‹#›</a:t>
            </a:fld>
            <a:endParaRPr lang="en-GB"/>
          </a:p>
        </p:txBody>
      </p:sp>
    </p:spTree>
    <p:extLst>
      <p:ext uri="{BB962C8B-B14F-4D97-AF65-F5344CB8AC3E}">
        <p14:creationId xmlns:p14="http://schemas.microsoft.com/office/powerpoint/2010/main" val="3364400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4B5C0-9B0A-4DC3-AC54-AD614465EDBA}" type="datetimeFigureOut">
              <a:rPr lang="en-GB" smtClean="0"/>
              <a:t>29/01/2020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652BF-ABFA-4C86-8784-16A47069C4C4}" type="slidenum">
              <a:rPr lang="en-GB" smtClean="0"/>
              <a:t>‹#›</a:t>
            </a:fld>
            <a:endParaRPr lang="en-GB"/>
          </a:p>
        </p:txBody>
      </p:sp>
    </p:spTree>
    <p:extLst>
      <p:ext uri="{BB962C8B-B14F-4D97-AF65-F5344CB8AC3E}">
        <p14:creationId xmlns:p14="http://schemas.microsoft.com/office/powerpoint/2010/main" val="1366400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6244" y="4852670"/>
            <a:ext cx="9144000" cy="2387600"/>
          </a:xfrm>
        </p:spPr>
        <p:txBody>
          <a:bodyPr>
            <a:normAutofit fontScale="90000"/>
          </a:bodyPr>
          <a:lstStyle/>
          <a:p>
            <a:r>
              <a:rPr lang="en-GB" sz="4000" dirty="0" smtClean="0"/>
              <a:t/>
            </a:r>
            <a:br>
              <a:rPr lang="en-GB" sz="4000" dirty="0" smtClean="0"/>
            </a:br>
            <a:r>
              <a:rPr lang="en-GB" sz="4000" dirty="0" smtClean="0"/>
              <a:t/>
            </a:r>
            <a:br>
              <a:rPr lang="en-GB" sz="4000" dirty="0" smtClean="0"/>
            </a:br>
            <a:r>
              <a:rPr lang="en-GB" sz="3300" dirty="0">
                <a:latin typeface="Comic Sans MS" panose="030F0702030302020204" pitchFamily="66" charset="0"/>
              </a:rPr>
              <a:t>Prospero was sent away when Miranda was only 3. They were put on a small boat with holes in and no sails. The boat eventually made its way to an island with no name, where Prospero and Miranda have lived since</a:t>
            </a:r>
            <a:r>
              <a:rPr lang="en-GB" sz="3300" dirty="0" smtClean="0">
                <a:latin typeface="Comic Sans MS" panose="030F0702030302020204" pitchFamily="66" charset="0"/>
              </a:rPr>
              <a:t>…</a:t>
            </a:r>
            <a:br>
              <a:rPr lang="en-GB" sz="3300" dirty="0" smtClean="0">
                <a:latin typeface="Comic Sans MS" panose="030F0702030302020204" pitchFamily="66" charset="0"/>
              </a:rPr>
            </a:br>
            <a:r>
              <a:rPr lang="en-GB" sz="3300" dirty="0">
                <a:latin typeface="Comic Sans MS" panose="030F0702030302020204" pitchFamily="66" charset="0"/>
              </a:rPr>
              <a:t/>
            </a:r>
            <a:br>
              <a:rPr lang="en-GB" sz="3300" dirty="0">
                <a:latin typeface="Comic Sans MS" panose="030F0702030302020204" pitchFamily="66" charset="0"/>
              </a:rPr>
            </a:br>
            <a:r>
              <a:rPr lang="en-GB" sz="3300" dirty="0">
                <a:latin typeface="Comic Sans MS" panose="030F0702030302020204" pitchFamily="66" charset="0"/>
              </a:rPr>
              <a:t>The story could have been very different if Prospero knew how to build a ship. Help him to build a ship to rewrite the story so that him and Miranda could return safely to Milan where he could resume his position as Duke…</a:t>
            </a:r>
            <a:r>
              <a:rPr lang="en-GB" sz="4000" dirty="0"/>
              <a:t/>
            </a:r>
            <a:br>
              <a:rPr lang="en-GB" sz="4000" dirty="0"/>
            </a:br>
            <a:r>
              <a:rPr lang="en-GB" dirty="0"/>
              <a:t/>
            </a:r>
            <a:br>
              <a:rPr lang="en-GB" dirty="0"/>
            </a:br>
            <a:endParaRPr lang="en-GB" dirty="0"/>
          </a:p>
        </p:txBody>
      </p:sp>
      <p:sp>
        <p:nvSpPr>
          <p:cNvPr id="9" name="TextBox 8"/>
          <p:cNvSpPr txBox="1"/>
          <p:nvPr/>
        </p:nvSpPr>
        <p:spPr>
          <a:xfrm>
            <a:off x="10620244" y="212340"/>
            <a:ext cx="1656184" cy="646331"/>
          </a:xfrm>
          <a:prstGeom prst="rect">
            <a:avLst/>
          </a:prstGeom>
          <a:noFill/>
        </p:spPr>
        <p:txBody>
          <a:bodyPr wrap="square" rtlCol="0">
            <a:spAutoFit/>
          </a:bodyPr>
          <a:lstStyle/>
          <a:p>
            <a:pPr algn="ctr"/>
            <a:r>
              <a:rPr lang="en-GB" dirty="0" smtClean="0"/>
              <a:t>Lesson 1</a:t>
            </a:r>
          </a:p>
          <a:p>
            <a:pPr algn="ctr"/>
            <a:r>
              <a:rPr lang="en-GB" dirty="0"/>
              <a:t>s</a:t>
            </a:r>
            <a:r>
              <a:rPr lang="en-GB" dirty="0" smtClean="0"/>
              <a:t>lide </a:t>
            </a:r>
            <a:r>
              <a:rPr lang="en-GB" dirty="0"/>
              <a:t>1</a:t>
            </a:r>
          </a:p>
        </p:txBody>
      </p:sp>
    </p:spTree>
    <p:extLst>
      <p:ext uri="{BB962C8B-B14F-4D97-AF65-F5344CB8AC3E}">
        <p14:creationId xmlns:p14="http://schemas.microsoft.com/office/powerpoint/2010/main" val="1386649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4805" y="3817619"/>
            <a:ext cx="1743075" cy="2628900"/>
          </a:xfrm>
          <a:prstGeom prst="rect">
            <a:avLst/>
          </a:prstGeom>
        </p:spPr>
      </p:pic>
      <p:sp>
        <p:nvSpPr>
          <p:cNvPr id="6" name="Oval Callout 5"/>
          <p:cNvSpPr/>
          <p:nvPr/>
        </p:nvSpPr>
        <p:spPr>
          <a:xfrm>
            <a:off x="2035846" y="2599501"/>
            <a:ext cx="2411729" cy="1853300"/>
          </a:xfrm>
          <a:prstGeom prst="wedgeEllipseCallout">
            <a:avLst>
              <a:gd name="adj1" fmla="val -75366"/>
              <a:gd name="adj2" fmla="val 303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194560" y="3110652"/>
            <a:ext cx="2066910" cy="830997"/>
          </a:xfrm>
          <a:prstGeom prst="rect">
            <a:avLst/>
          </a:prstGeom>
          <a:noFill/>
        </p:spPr>
        <p:txBody>
          <a:bodyPr wrap="square" rtlCol="0">
            <a:spAutoFit/>
          </a:bodyPr>
          <a:lstStyle/>
          <a:p>
            <a:pPr algn="ctr"/>
            <a:r>
              <a:rPr lang="en-GB" sz="1600" dirty="0" smtClean="0"/>
              <a:t>Please help me to create a ship and </a:t>
            </a:r>
            <a:r>
              <a:rPr lang="en-GB" sz="1600" dirty="0" smtClean="0"/>
              <a:t>rewrite my fate…</a:t>
            </a:r>
            <a:endParaRPr lang="en-GB" sz="1600" dirty="0"/>
          </a:p>
        </p:txBody>
      </p:sp>
      <p:sp>
        <p:nvSpPr>
          <p:cNvPr id="8" name="TextBox 7"/>
          <p:cNvSpPr txBox="1"/>
          <p:nvPr/>
        </p:nvSpPr>
        <p:spPr>
          <a:xfrm>
            <a:off x="10620244" y="212340"/>
            <a:ext cx="1656184" cy="646331"/>
          </a:xfrm>
          <a:prstGeom prst="rect">
            <a:avLst/>
          </a:prstGeom>
          <a:noFill/>
        </p:spPr>
        <p:txBody>
          <a:bodyPr wrap="square" rtlCol="0">
            <a:spAutoFit/>
          </a:bodyPr>
          <a:lstStyle/>
          <a:p>
            <a:pPr algn="ctr"/>
            <a:r>
              <a:rPr lang="en-GB" dirty="0" smtClean="0"/>
              <a:t>Lesson 1</a:t>
            </a:r>
          </a:p>
          <a:p>
            <a:pPr algn="ctr"/>
            <a:r>
              <a:rPr lang="en-GB" dirty="0"/>
              <a:t>s</a:t>
            </a:r>
            <a:r>
              <a:rPr lang="en-GB" dirty="0" smtClean="0"/>
              <a:t>lide 2</a:t>
            </a:r>
            <a:endParaRPr lang="en-GB" dirty="0"/>
          </a:p>
        </p:txBody>
      </p:sp>
      <p:sp>
        <p:nvSpPr>
          <p:cNvPr id="5" name="TextBox 4"/>
          <p:cNvSpPr txBox="1"/>
          <p:nvPr/>
        </p:nvSpPr>
        <p:spPr>
          <a:xfrm>
            <a:off x="354330" y="397006"/>
            <a:ext cx="3680460" cy="369332"/>
          </a:xfrm>
          <a:prstGeom prst="rect">
            <a:avLst/>
          </a:prstGeom>
          <a:solidFill>
            <a:schemeClr val="bg1"/>
          </a:solidFill>
        </p:spPr>
        <p:txBody>
          <a:bodyPr wrap="square" rtlCol="0">
            <a:spAutoFit/>
          </a:bodyPr>
          <a:lstStyle/>
          <a:p>
            <a:r>
              <a:rPr lang="en-GB" dirty="0" smtClean="0"/>
              <a:t>L.O I can create an identification key.</a:t>
            </a:r>
            <a:endParaRPr lang="en-GB" dirty="0"/>
          </a:p>
        </p:txBody>
      </p:sp>
      <p:sp>
        <p:nvSpPr>
          <p:cNvPr id="13" name="TextBox 12"/>
          <p:cNvSpPr txBox="1"/>
          <p:nvPr/>
        </p:nvSpPr>
        <p:spPr>
          <a:xfrm>
            <a:off x="4515542" y="858671"/>
            <a:ext cx="6202680" cy="5078313"/>
          </a:xfrm>
          <a:prstGeom prst="rect">
            <a:avLst/>
          </a:prstGeom>
          <a:solidFill>
            <a:schemeClr val="bg1"/>
          </a:solidFill>
          <a:ln>
            <a:solidFill>
              <a:srgbClr val="FF0000"/>
            </a:solidFill>
          </a:ln>
        </p:spPr>
        <p:txBody>
          <a:bodyPr wrap="square" rtlCol="0">
            <a:spAutoFit/>
          </a:bodyPr>
          <a:lstStyle/>
          <a:p>
            <a:pPr algn="ctr"/>
            <a:r>
              <a:rPr lang="en-GB" u="sng" dirty="0" smtClean="0"/>
              <a:t>Success Criteria</a:t>
            </a:r>
          </a:p>
          <a:p>
            <a:pPr algn="ctr"/>
            <a:endParaRPr lang="en-GB" u="sng" dirty="0"/>
          </a:p>
          <a:p>
            <a:pPr marL="342900" indent="-342900">
              <a:buAutoNum type="arabicPeriod"/>
            </a:pPr>
            <a:r>
              <a:rPr lang="en-GB" dirty="0" smtClean="0"/>
              <a:t>Float for 3 minutes. </a:t>
            </a:r>
          </a:p>
          <a:p>
            <a:pPr marL="342900" indent="-342900">
              <a:buAutoNum type="arabicPeriod"/>
            </a:pPr>
            <a:endParaRPr lang="en-GB" dirty="0"/>
          </a:p>
          <a:p>
            <a:pPr marL="342900" indent="-342900">
              <a:buAutoNum type="arabicPeriod"/>
            </a:pPr>
            <a:endParaRPr lang="en-GB" dirty="0" smtClean="0"/>
          </a:p>
          <a:p>
            <a:pPr marL="342900" indent="-342900">
              <a:buAutoNum type="arabicPeriod"/>
            </a:pPr>
            <a:endParaRPr lang="en-GB" dirty="0"/>
          </a:p>
          <a:p>
            <a:pPr marL="342900" indent="-342900">
              <a:buAutoNum type="arabicPeriod"/>
            </a:pPr>
            <a:r>
              <a:rPr lang="en-GB" dirty="0" smtClean="0"/>
              <a:t>It must be able to hold me (</a:t>
            </a:r>
            <a:r>
              <a:rPr lang="en-GB" dirty="0"/>
              <a:t>a</a:t>
            </a:r>
            <a:r>
              <a:rPr lang="en-GB" dirty="0" smtClean="0"/>
              <a:t> Lego version of </a:t>
            </a:r>
            <a:r>
              <a:rPr lang="en-GB" dirty="0" smtClean="0"/>
              <a:t>Prospero).</a:t>
            </a:r>
            <a:endParaRPr lang="en-GB" dirty="0" smtClean="0"/>
          </a:p>
          <a:p>
            <a:pPr marL="342900" indent="-342900">
              <a:buAutoNum type="arabicPeriod"/>
            </a:pPr>
            <a:endParaRPr lang="en-GB" dirty="0"/>
          </a:p>
          <a:p>
            <a:pPr marL="342900" indent="-342900">
              <a:buAutoNum type="arabicPeriod"/>
            </a:pPr>
            <a:endParaRPr lang="en-GB" dirty="0" smtClean="0"/>
          </a:p>
          <a:p>
            <a:pPr marL="342900" indent="-342900">
              <a:buAutoNum type="arabicPeriod"/>
            </a:pPr>
            <a:endParaRPr lang="en-GB" dirty="0"/>
          </a:p>
          <a:p>
            <a:pPr marL="342900" indent="-342900">
              <a:buAutoNum type="arabicPeriod"/>
            </a:pPr>
            <a:r>
              <a:rPr lang="en-GB" dirty="0" smtClean="0"/>
              <a:t>It must move across the water tub when a hair dryer is blown at the sail. </a:t>
            </a:r>
          </a:p>
          <a:p>
            <a:pPr algn="ctr"/>
            <a:endParaRPr lang="en-GB" u="sng" dirty="0" smtClean="0"/>
          </a:p>
          <a:p>
            <a:pPr algn="ctr"/>
            <a:endParaRPr lang="en-GB" dirty="0" smtClean="0"/>
          </a:p>
          <a:p>
            <a:pPr algn="ctr"/>
            <a:endParaRPr lang="en-GB" dirty="0"/>
          </a:p>
          <a:p>
            <a:r>
              <a:rPr lang="en-GB" dirty="0" smtClean="0"/>
              <a:t>4. The flag design must represent </a:t>
            </a:r>
            <a:r>
              <a:rPr lang="en-GB" dirty="0" smtClean="0"/>
              <a:t>revenge. </a:t>
            </a:r>
            <a:endParaRPr lang="en-GB" dirty="0" smtClean="0"/>
          </a:p>
          <a:p>
            <a:pPr algn="ctr"/>
            <a:endParaRPr lang="en-GB" u="sng" dirty="0"/>
          </a:p>
          <a:p>
            <a:pPr algn="ctr"/>
            <a:endParaRPr lang="en-GB" u="sng" dirty="0" smtClean="0"/>
          </a:p>
        </p:txBody>
      </p:sp>
    </p:spTree>
    <p:extLst>
      <p:ext uri="{BB962C8B-B14F-4D97-AF65-F5344CB8AC3E}">
        <p14:creationId xmlns:p14="http://schemas.microsoft.com/office/powerpoint/2010/main" val="3041690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47439" y="4046219"/>
            <a:ext cx="1743607" cy="2627604"/>
          </a:xfrm>
          <a:prstGeom prst="rect">
            <a:avLst/>
          </a:prstGeom>
        </p:spPr>
      </p:pic>
      <p:sp>
        <p:nvSpPr>
          <p:cNvPr id="6" name="Oval Callout 5"/>
          <p:cNvSpPr/>
          <p:nvPr/>
        </p:nvSpPr>
        <p:spPr>
          <a:xfrm>
            <a:off x="2038349" y="3063239"/>
            <a:ext cx="2010580" cy="1965960"/>
          </a:xfrm>
          <a:prstGeom prst="wedgeEllipseCallout">
            <a:avLst>
              <a:gd name="adj1" fmla="val -77533"/>
              <a:gd name="adj2" fmla="val 162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214647" y="3384499"/>
            <a:ext cx="1716297" cy="1323439"/>
          </a:xfrm>
          <a:prstGeom prst="rect">
            <a:avLst/>
          </a:prstGeom>
          <a:noFill/>
        </p:spPr>
        <p:txBody>
          <a:bodyPr wrap="square" rtlCol="0">
            <a:spAutoFit/>
          </a:bodyPr>
          <a:lstStyle/>
          <a:p>
            <a:pPr algn="ctr"/>
            <a:r>
              <a:rPr lang="en-GB" sz="1600" dirty="0"/>
              <a:t>I</a:t>
            </a:r>
            <a:r>
              <a:rPr lang="en-GB" sz="1600" dirty="0" smtClean="0"/>
              <a:t>dentify properties of the materials that you have to build the ship. </a:t>
            </a:r>
            <a:endParaRPr lang="en-GB" sz="1600" dirty="0"/>
          </a:p>
        </p:txBody>
      </p:sp>
      <p:sp>
        <p:nvSpPr>
          <p:cNvPr id="8" name="TextBox 7"/>
          <p:cNvSpPr txBox="1"/>
          <p:nvPr/>
        </p:nvSpPr>
        <p:spPr>
          <a:xfrm>
            <a:off x="10620244" y="212340"/>
            <a:ext cx="1656184" cy="646331"/>
          </a:xfrm>
          <a:prstGeom prst="rect">
            <a:avLst/>
          </a:prstGeom>
          <a:noFill/>
        </p:spPr>
        <p:txBody>
          <a:bodyPr wrap="square" rtlCol="0">
            <a:spAutoFit/>
          </a:bodyPr>
          <a:lstStyle/>
          <a:p>
            <a:pPr algn="ctr"/>
            <a:r>
              <a:rPr lang="en-GB" dirty="0" smtClean="0"/>
              <a:t>Lesson 1</a:t>
            </a:r>
          </a:p>
          <a:p>
            <a:pPr algn="ctr"/>
            <a:r>
              <a:rPr lang="en-GB" dirty="0" smtClean="0"/>
              <a:t>Slide 3</a:t>
            </a:r>
            <a:endParaRPr lang="en-GB" dirty="0"/>
          </a:p>
        </p:txBody>
      </p:sp>
      <p:sp>
        <p:nvSpPr>
          <p:cNvPr id="5" name="TextBox 4"/>
          <p:cNvSpPr txBox="1"/>
          <p:nvPr/>
        </p:nvSpPr>
        <p:spPr>
          <a:xfrm>
            <a:off x="354330" y="397006"/>
            <a:ext cx="3680460" cy="369332"/>
          </a:xfrm>
          <a:prstGeom prst="rect">
            <a:avLst/>
          </a:prstGeom>
          <a:solidFill>
            <a:schemeClr val="bg1"/>
          </a:solidFill>
        </p:spPr>
        <p:txBody>
          <a:bodyPr wrap="square" rtlCol="0">
            <a:spAutoFit/>
          </a:bodyPr>
          <a:lstStyle/>
          <a:p>
            <a:r>
              <a:rPr lang="en-GB" dirty="0" smtClean="0"/>
              <a:t>L.O I can create an identification key.</a:t>
            </a:r>
            <a:endParaRPr lang="en-GB" dirty="0"/>
          </a:p>
        </p:txBody>
      </p:sp>
      <p:sp>
        <p:nvSpPr>
          <p:cNvPr id="9" name="Explosion 2 8"/>
          <p:cNvSpPr/>
          <p:nvPr/>
        </p:nvSpPr>
        <p:spPr>
          <a:xfrm>
            <a:off x="201138" y="1062119"/>
            <a:ext cx="3285012" cy="18318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855345" y="1679573"/>
            <a:ext cx="2145030" cy="646331"/>
          </a:xfrm>
          <a:prstGeom prst="rect">
            <a:avLst/>
          </a:prstGeom>
          <a:noFill/>
          <a:ln>
            <a:noFill/>
          </a:ln>
        </p:spPr>
        <p:txBody>
          <a:bodyPr wrap="square" rtlCol="0">
            <a:spAutoFit/>
          </a:bodyPr>
          <a:lstStyle/>
          <a:p>
            <a:r>
              <a:rPr lang="en-GB" dirty="0" smtClean="0"/>
              <a:t>What is an identification key?</a:t>
            </a:r>
            <a:endParaRPr lang="en-GB" dirty="0"/>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6477" t="13536" r="28182" b="44444"/>
          <a:stretch/>
        </p:blipFill>
        <p:spPr>
          <a:xfrm>
            <a:off x="4324047" y="126700"/>
            <a:ext cx="3532532" cy="1508761"/>
          </a:xfrm>
          <a:prstGeom prst="rect">
            <a:avLst/>
          </a:prstGeom>
          <a:ln w="19050" cap="sq">
            <a:solidFill>
              <a:srgbClr val="000000"/>
            </a:solidFill>
            <a:miter lim="800000"/>
          </a:ln>
          <a:effectLst>
            <a:outerShdw blurRad="57150" dist="50800" dir="2700000" algn="tl" rotWithShape="0">
              <a:srgbClr val="000000">
                <a:alpha val="40000"/>
              </a:srgbClr>
            </a:outerShdw>
          </a:effec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6704" t="12314" r="7500" b="22420"/>
          <a:stretch/>
        </p:blipFill>
        <p:spPr>
          <a:xfrm>
            <a:off x="4324047" y="2235794"/>
            <a:ext cx="3552662" cy="1520190"/>
          </a:xfrm>
          <a:prstGeom prst="rect">
            <a:avLst/>
          </a:prstGeom>
          <a:ln w="19050">
            <a:solidFill>
              <a:schemeClr val="tx1"/>
            </a:solidFill>
          </a:ln>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18977" t="11313" r="18977" b="9495"/>
          <a:stretch/>
        </p:blipFill>
        <p:spPr>
          <a:xfrm>
            <a:off x="8152151" y="1654412"/>
            <a:ext cx="3736972" cy="2682954"/>
          </a:xfrm>
          <a:prstGeom prst="rect">
            <a:avLst/>
          </a:prstGeom>
          <a:ln w="19050">
            <a:solidFill>
              <a:schemeClr val="tx1"/>
            </a:solidFill>
          </a:ln>
        </p:spPr>
      </p:pic>
      <p:pic>
        <p:nvPicPr>
          <p:cNvPr id="16" name="Picture 15"/>
          <p:cNvPicPr>
            <a:picLocks noChangeAspect="1"/>
          </p:cNvPicPr>
          <p:nvPr/>
        </p:nvPicPr>
        <p:blipFill rotWithShape="1">
          <a:blip r:embed="rId7">
            <a:extLst>
              <a:ext uri="{28A0092B-C50C-407E-A947-70E740481C1C}">
                <a14:useLocalDpi xmlns:a14="http://schemas.microsoft.com/office/drawing/2010/main" val="0"/>
              </a:ext>
            </a:extLst>
          </a:blip>
          <a:srcRect l="7037" t="15945" r="43229" b="23722"/>
          <a:stretch/>
        </p:blipFill>
        <p:spPr>
          <a:xfrm rot="16200000">
            <a:off x="5282541" y="3570404"/>
            <a:ext cx="1657352" cy="3574340"/>
          </a:xfrm>
          <a:prstGeom prst="rect">
            <a:avLst/>
          </a:prstGeom>
          <a:ln w="19050">
            <a:solidFill>
              <a:schemeClr val="tx1"/>
            </a:solidFill>
          </a:ln>
        </p:spPr>
      </p:pic>
      <p:sp>
        <p:nvSpPr>
          <p:cNvPr id="17" name="TextBox 16"/>
          <p:cNvSpPr txBox="1"/>
          <p:nvPr/>
        </p:nvSpPr>
        <p:spPr>
          <a:xfrm>
            <a:off x="4311273" y="1628316"/>
            <a:ext cx="3558079" cy="523220"/>
          </a:xfrm>
          <a:prstGeom prst="rect">
            <a:avLst/>
          </a:prstGeom>
          <a:solidFill>
            <a:schemeClr val="bg1"/>
          </a:solidFill>
          <a:ln>
            <a:solidFill>
              <a:schemeClr val="tx1"/>
            </a:solidFill>
          </a:ln>
        </p:spPr>
        <p:txBody>
          <a:bodyPr wrap="square" rtlCol="0">
            <a:spAutoFit/>
          </a:bodyPr>
          <a:lstStyle/>
          <a:p>
            <a:r>
              <a:rPr lang="en-GB" sz="1400" dirty="0" smtClean="0"/>
              <a:t>Step 1 – choose your first question. Then sort the materials into ‘yes’ or ‘no’.</a:t>
            </a:r>
            <a:endParaRPr lang="en-GB" sz="1400" dirty="0"/>
          </a:p>
        </p:txBody>
      </p:sp>
      <p:sp>
        <p:nvSpPr>
          <p:cNvPr id="18" name="TextBox 17"/>
          <p:cNvSpPr txBox="1"/>
          <p:nvPr/>
        </p:nvSpPr>
        <p:spPr>
          <a:xfrm>
            <a:off x="4296756" y="3679558"/>
            <a:ext cx="3587114" cy="738664"/>
          </a:xfrm>
          <a:prstGeom prst="rect">
            <a:avLst/>
          </a:prstGeom>
          <a:solidFill>
            <a:schemeClr val="bg1"/>
          </a:solidFill>
          <a:ln>
            <a:solidFill>
              <a:schemeClr val="tx1"/>
            </a:solidFill>
          </a:ln>
        </p:spPr>
        <p:txBody>
          <a:bodyPr wrap="square" rtlCol="0">
            <a:spAutoFit/>
          </a:bodyPr>
          <a:lstStyle/>
          <a:p>
            <a:r>
              <a:rPr lang="en-GB" sz="1400" dirty="0" smtClean="0"/>
              <a:t>Step 2 – if there is more than one material in ‘yes’,  write a new questions and sort. Do the same if there is more than one material in ‘no’.</a:t>
            </a:r>
            <a:endParaRPr lang="en-GB" sz="1400" dirty="0"/>
          </a:p>
        </p:txBody>
      </p:sp>
      <p:sp>
        <p:nvSpPr>
          <p:cNvPr id="19" name="TextBox 18"/>
          <p:cNvSpPr txBox="1"/>
          <p:nvPr/>
        </p:nvSpPr>
        <p:spPr>
          <a:xfrm>
            <a:off x="4306821" y="6091987"/>
            <a:ext cx="3587114" cy="738664"/>
          </a:xfrm>
          <a:prstGeom prst="rect">
            <a:avLst/>
          </a:prstGeom>
          <a:solidFill>
            <a:schemeClr val="bg1"/>
          </a:solidFill>
          <a:ln>
            <a:solidFill>
              <a:schemeClr val="tx1"/>
            </a:solidFill>
          </a:ln>
        </p:spPr>
        <p:txBody>
          <a:bodyPr wrap="square" rtlCol="0">
            <a:spAutoFit/>
          </a:bodyPr>
          <a:lstStyle/>
          <a:p>
            <a:r>
              <a:rPr lang="en-GB" sz="1400" dirty="0" smtClean="0"/>
              <a:t>Step 3 – if there is more than one material in ‘yes’,  write a new questions and sort. Do the same if there is more than one material in ‘no’.</a:t>
            </a:r>
            <a:endParaRPr lang="en-GB" sz="1400" dirty="0"/>
          </a:p>
        </p:txBody>
      </p:sp>
      <p:sp>
        <p:nvSpPr>
          <p:cNvPr id="20" name="TextBox 19"/>
          <p:cNvSpPr txBox="1"/>
          <p:nvPr/>
        </p:nvSpPr>
        <p:spPr>
          <a:xfrm>
            <a:off x="8227080" y="896797"/>
            <a:ext cx="3587114" cy="738664"/>
          </a:xfrm>
          <a:prstGeom prst="rect">
            <a:avLst/>
          </a:prstGeom>
          <a:solidFill>
            <a:schemeClr val="bg1"/>
          </a:solidFill>
          <a:ln>
            <a:solidFill>
              <a:schemeClr val="tx1"/>
            </a:solidFill>
          </a:ln>
        </p:spPr>
        <p:txBody>
          <a:bodyPr wrap="square" rtlCol="0">
            <a:spAutoFit/>
          </a:bodyPr>
          <a:lstStyle/>
          <a:p>
            <a:r>
              <a:rPr lang="en-GB" sz="1400" dirty="0" smtClean="0"/>
              <a:t>Step 4 – continue this process until all materials are in a group of their own and then ta-da, you have created an identification key.  </a:t>
            </a:r>
            <a:endParaRPr lang="en-GB" sz="1400" dirty="0"/>
          </a:p>
        </p:txBody>
      </p:sp>
    </p:spTree>
    <p:extLst>
      <p:ext uri="{BB962C8B-B14F-4D97-AF65-F5344CB8AC3E}">
        <p14:creationId xmlns:p14="http://schemas.microsoft.com/office/powerpoint/2010/main" val="1520393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046" y="4005802"/>
            <a:ext cx="1743607" cy="2627604"/>
          </a:xfrm>
          <a:prstGeom prst="rect">
            <a:avLst/>
          </a:prstGeom>
        </p:spPr>
      </p:pic>
      <p:sp>
        <p:nvSpPr>
          <p:cNvPr id="6" name="Oval Callout 5"/>
          <p:cNvSpPr/>
          <p:nvPr/>
        </p:nvSpPr>
        <p:spPr>
          <a:xfrm>
            <a:off x="1794512" y="3063240"/>
            <a:ext cx="2010580" cy="1965960"/>
          </a:xfrm>
          <a:prstGeom prst="wedgeEllipseCallout">
            <a:avLst>
              <a:gd name="adj1" fmla="val -77533"/>
              <a:gd name="adj2" fmla="val 1625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941653" y="3274874"/>
            <a:ext cx="1716297" cy="1569660"/>
          </a:xfrm>
          <a:prstGeom prst="rect">
            <a:avLst/>
          </a:prstGeom>
          <a:noFill/>
        </p:spPr>
        <p:txBody>
          <a:bodyPr wrap="square" rtlCol="0">
            <a:spAutoFit/>
          </a:bodyPr>
          <a:lstStyle/>
          <a:p>
            <a:pPr algn="ctr"/>
            <a:r>
              <a:rPr lang="en-GB" sz="1600" dirty="0"/>
              <a:t>I</a:t>
            </a:r>
            <a:r>
              <a:rPr lang="en-GB" sz="1600" dirty="0" smtClean="0"/>
              <a:t>dentify properties of the materials, which you have collected to build the ship. </a:t>
            </a:r>
            <a:endParaRPr lang="en-GB" sz="1600" dirty="0"/>
          </a:p>
        </p:txBody>
      </p:sp>
      <p:sp>
        <p:nvSpPr>
          <p:cNvPr id="8" name="TextBox 7"/>
          <p:cNvSpPr txBox="1"/>
          <p:nvPr/>
        </p:nvSpPr>
        <p:spPr>
          <a:xfrm>
            <a:off x="10620244" y="212340"/>
            <a:ext cx="1656184" cy="646331"/>
          </a:xfrm>
          <a:prstGeom prst="rect">
            <a:avLst/>
          </a:prstGeom>
          <a:noFill/>
        </p:spPr>
        <p:txBody>
          <a:bodyPr wrap="square" rtlCol="0">
            <a:spAutoFit/>
          </a:bodyPr>
          <a:lstStyle/>
          <a:p>
            <a:pPr algn="ctr"/>
            <a:r>
              <a:rPr lang="en-GB" dirty="0" smtClean="0"/>
              <a:t>Lesson 2</a:t>
            </a:r>
          </a:p>
          <a:p>
            <a:pPr algn="ctr"/>
            <a:r>
              <a:rPr lang="en-GB" dirty="0" smtClean="0"/>
              <a:t>Slide 1</a:t>
            </a:r>
            <a:endParaRPr lang="en-GB" dirty="0"/>
          </a:p>
        </p:txBody>
      </p:sp>
      <p:sp>
        <p:nvSpPr>
          <p:cNvPr id="5" name="TextBox 4"/>
          <p:cNvSpPr txBox="1"/>
          <p:nvPr/>
        </p:nvSpPr>
        <p:spPr>
          <a:xfrm>
            <a:off x="354330" y="397006"/>
            <a:ext cx="3680460" cy="369332"/>
          </a:xfrm>
          <a:prstGeom prst="rect">
            <a:avLst/>
          </a:prstGeom>
          <a:solidFill>
            <a:schemeClr val="bg1"/>
          </a:solidFill>
        </p:spPr>
        <p:txBody>
          <a:bodyPr wrap="square" rtlCol="0">
            <a:spAutoFit/>
          </a:bodyPr>
          <a:lstStyle/>
          <a:p>
            <a:r>
              <a:rPr lang="en-GB" dirty="0" smtClean="0"/>
              <a:t>L.O I can create an identification key.</a:t>
            </a:r>
            <a:endParaRPr lang="en-GB" dirty="0"/>
          </a:p>
        </p:txBody>
      </p:sp>
      <p:pic>
        <p:nvPicPr>
          <p:cNvPr id="2" name="Picture 1"/>
          <p:cNvPicPr>
            <a:picLocks noChangeAspect="1"/>
          </p:cNvPicPr>
          <p:nvPr/>
        </p:nvPicPr>
        <p:blipFill rotWithShape="1">
          <a:blip r:embed="rId4"/>
          <a:srcRect l="5847" r="8660"/>
          <a:stretch/>
        </p:blipFill>
        <p:spPr>
          <a:xfrm>
            <a:off x="5486400" y="1854442"/>
            <a:ext cx="5621482" cy="4383553"/>
          </a:xfrm>
          <a:prstGeom prst="rect">
            <a:avLst/>
          </a:prstGeom>
          <a:ln w="28575">
            <a:solidFill>
              <a:schemeClr val="tx1"/>
            </a:solidFill>
          </a:ln>
        </p:spPr>
      </p:pic>
      <p:cxnSp>
        <p:nvCxnSpPr>
          <p:cNvPr id="11" name="Straight Arrow Connector 10"/>
          <p:cNvCxnSpPr/>
          <p:nvPr/>
        </p:nvCxnSpPr>
        <p:spPr>
          <a:xfrm>
            <a:off x="8385464" y="1548245"/>
            <a:ext cx="384463" cy="5715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772400" y="1288648"/>
            <a:ext cx="1226127" cy="369332"/>
          </a:xfrm>
          <a:prstGeom prst="rect">
            <a:avLst/>
          </a:prstGeom>
          <a:solidFill>
            <a:schemeClr val="bg1"/>
          </a:solidFill>
          <a:ln>
            <a:solidFill>
              <a:schemeClr val="tx1"/>
            </a:solidFill>
          </a:ln>
        </p:spPr>
        <p:txBody>
          <a:bodyPr wrap="square" rtlCol="0">
            <a:spAutoFit/>
          </a:bodyPr>
          <a:lstStyle/>
          <a:p>
            <a:pPr algn="ctr"/>
            <a:r>
              <a:rPr lang="en-GB" dirty="0"/>
              <a:t>m</a:t>
            </a:r>
            <a:r>
              <a:rPr lang="en-GB" dirty="0" smtClean="0"/>
              <a:t>ain mast</a:t>
            </a:r>
            <a:endParaRPr lang="en-GB" dirty="0"/>
          </a:p>
        </p:txBody>
      </p:sp>
      <p:cxnSp>
        <p:nvCxnSpPr>
          <p:cNvPr id="22" name="Straight Arrow Connector 21"/>
          <p:cNvCxnSpPr/>
          <p:nvPr/>
        </p:nvCxnSpPr>
        <p:spPr>
          <a:xfrm flipV="1">
            <a:off x="5091545" y="5507183"/>
            <a:ext cx="2909455" cy="7308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062845" y="6053329"/>
            <a:ext cx="1226127" cy="369332"/>
          </a:xfrm>
          <a:prstGeom prst="rect">
            <a:avLst/>
          </a:prstGeom>
          <a:solidFill>
            <a:schemeClr val="bg1"/>
          </a:solidFill>
          <a:ln>
            <a:solidFill>
              <a:schemeClr val="tx1"/>
            </a:solidFill>
          </a:ln>
        </p:spPr>
        <p:txBody>
          <a:bodyPr wrap="square" rtlCol="0">
            <a:spAutoFit/>
          </a:bodyPr>
          <a:lstStyle/>
          <a:p>
            <a:pPr algn="ctr"/>
            <a:r>
              <a:rPr lang="en-GB" dirty="0" err="1" smtClean="0"/>
              <a:t>gunport</a:t>
            </a:r>
            <a:endParaRPr lang="en-GB" dirty="0"/>
          </a:p>
        </p:txBody>
      </p:sp>
      <p:cxnSp>
        <p:nvCxnSpPr>
          <p:cNvPr id="26" name="Straight Arrow Connector 25"/>
          <p:cNvCxnSpPr/>
          <p:nvPr/>
        </p:nvCxnSpPr>
        <p:spPr>
          <a:xfrm flipV="1">
            <a:off x="8498031" y="6041533"/>
            <a:ext cx="159328" cy="3811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174181" y="6434457"/>
            <a:ext cx="595746" cy="369332"/>
          </a:xfrm>
          <a:prstGeom prst="rect">
            <a:avLst/>
          </a:prstGeom>
          <a:solidFill>
            <a:schemeClr val="bg1"/>
          </a:solidFill>
          <a:ln>
            <a:solidFill>
              <a:schemeClr val="tx1"/>
            </a:solidFill>
          </a:ln>
        </p:spPr>
        <p:txBody>
          <a:bodyPr wrap="square" rtlCol="0">
            <a:spAutoFit/>
          </a:bodyPr>
          <a:lstStyle/>
          <a:p>
            <a:pPr algn="ctr"/>
            <a:r>
              <a:rPr lang="en-GB" dirty="0" smtClean="0"/>
              <a:t>hull</a:t>
            </a:r>
            <a:endParaRPr lang="en-GB" dirty="0"/>
          </a:p>
        </p:txBody>
      </p:sp>
      <p:cxnSp>
        <p:nvCxnSpPr>
          <p:cNvPr id="29" name="Straight Arrow Connector 28"/>
          <p:cNvCxnSpPr/>
          <p:nvPr/>
        </p:nvCxnSpPr>
        <p:spPr>
          <a:xfrm>
            <a:off x="4954731" y="5029200"/>
            <a:ext cx="1832264" cy="40869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95354" y="4844534"/>
            <a:ext cx="595746" cy="369332"/>
          </a:xfrm>
          <a:prstGeom prst="rect">
            <a:avLst/>
          </a:prstGeom>
          <a:solidFill>
            <a:schemeClr val="bg1"/>
          </a:solidFill>
          <a:ln>
            <a:solidFill>
              <a:schemeClr val="tx1"/>
            </a:solidFill>
          </a:ln>
        </p:spPr>
        <p:txBody>
          <a:bodyPr wrap="square" rtlCol="0">
            <a:spAutoFit/>
          </a:bodyPr>
          <a:lstStyle/>
          <a:p>
            <a:pPr algn="ctr"/>
            <a:r>
              <a:rPr lang="en-GB" dirty="0" smtClean="0"/>
              <a:t>bow</a:t>
            </a:r>
            <a:endParaRPr lang="en-GB" dirty="0"/>
          </a:p>
        </p:txBody>
      </p:sp>
      <p:sp>
        <p:nvSpPr>
          <p:cNvPr id="32" name="TextBox 31"/>
          <p:cNvSpPr txBox="1"/>
          <p:nvPr/>
        </p:nvSpPr>
        <p:spPr>
          <a:xfrm>
            <a:off x="10922881" y="3384500"/>
            <a:ext cx="595746" cy="369332"/>
          </a:xfrm>
          <a:prstGeom prst="rect">
            <a:avLst/>
          </a:prstGeom>
          <a:solidFill>
            <a:schemeClr val="bg1"/>
          </a:solidFill>
          <a:ln>
            <a:solidFill>
              <a:schemeClr val="tx1"/>
            </a:solidFill>
          </a:ln>
        </p:spPr>
        <p:txBody>
          <a:bodyPr wrap="square" rtlCol="0">
            <a:spAutoFit/>
          </a:bodyPr>
          <a:lstStyle/>
          <a:p>
            <a:pPr algn="ctr"/>
            <a:r>
              <a:rPr lang="en-GB" dirty="0" smtClean="0"/>
              <a:t>flag</a:t>
            </a:r>
            <a:endParaRPr lang="en-GB" dirty="0"/>
          </a:p>
        </p:txBody>
      </p:sp>
      <p:cxnSp>
        <p:nvCxnSpPr>
          <p:cNvPr id="33" name="Straight Arrow Connector 32"/>
          <p:cNvCxnSpPr/>
          <p:nvPr/>
        </p:nvCxnSpPr>
        <p:spPr>
          <a:xfrm flipH="1">
            <a:off x="10620244" y="3753832"/>
            <a:ext cx="331060" cy="2923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091545" y="2836718"/>
            <a:ext cx="858982" cy="106330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5091545" y="2836718"/>
            <a:ext cx="1783773" cy="13347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656858" y="2612688"/>
            <a:ext cx="595746" cy="369332"/>
          </a:xfrm>
          <a:prstGeom prst="rect">
            <a:avLst/>
          </a:prstGeom>
          <a:solidFill>
            <a:schemeClr val="bg1"/>
          </a:solidFill>
          <a:ln>
            <a:solidFill>
              <a:schemeClr val="tx1"/>
            </a:solidFill>
          </a:ln>
        </p:spPr>
        <p:txBody>
          <a:bodyPr wrap="square" rtlCol="0">
            <a:spAutoFit/>
          </a:bodyPr>
          <a:lstStyle/>
          <a:p>
            <a:pPr algn="ctr"/>
            <a:r>
              <a:rPr lang="en-GB" dirty="0" smtClean="0"/>
              <a:t>sail</a:t>
            </a:r>
            <a:endParaRPr lang="en-GB" dirty="0"/>
          </a:p>
        </p:txBody>
      </p:sp>
    </p:spTree>
    <p:extLst>
      <p:ext uri="{BB962C8B-B14F-4D97-AF65-F5344CB8AC3E}">
        <p14:creationId xmlns:p14="http://schemas.microsoft.com/office/powerpoint/2010/main" val="2650487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17000" b="-17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1138" y="4046219"/>
            <a:ext cx="1743607" cy="2627604"/>
          </a:xfrm>
          <a:prstGeom prst="rect">
            <a:avLst/>
          </a:prstGeom>
        </p:spPr>
      </p:pic>
      <p:sp>
        <p:nvSpPr>
          <p:cNvPr id="6" name="Oval Callout 5"/>
          <p:cNvSpPr/>
          <p:nvPr/>
        </p:nvSpPr>
        <p:spPr>
          <a:xfrm>
            <a:off x="1960195" y="2863848"/>
            <a:ext cx="2297150" cy="1965960"/>
          </a:xfrm>
          <a:prstGeom prst="wedgeEllipseCallout">
            <a:avLst>
              <a:gd name="adj1" fmla="val -77533"/>
              <a:gd name="adj2" fmla="val 262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075315" y="3261183"/>
            <a:ext cx="2066910" cy="1323439"/>
          </a:xfrm>
          <a:prstGeom prst="rect">
            <a:avLst/>
          </a:prstGeom>
          <a:noFill/>
        </p:spPr>
        <p:txBody>
          <a:bodyPr wrap="square" rtlCol="0">
            <a:spAutoFit/>
          </a:bodyPr>
          <a:lstStyle/>
          <a:p>
            <a:pPr algn="ctr"/>
            <a:r>
              <a:rPr lang="en-GB" sz="1600" dirty="0" smtClean="0"/>
              <a:t>Now you must design a ship. Don’t forget the ship should meet the 4 criteria we discussed in lesson 1. </a:t>
            </a:r>
            <a:endParaRPr lang="en-GB" sz="1600" dirty="0"/>
          </a:p>
        </p:txBody>
      </p:sp>
      <p:sp>
        <p:nvSpPr>
          <p:cNvPr id="8" name="TextBox 7"/>
          <p:cNvSpPr txBox="1"/>
          <p:nvPr/>
        </p:nvSpPr>
        <p:spPr>
          <a:xfrm>
            <a:off x="10620244" y="212340"/>
            <a:ext cx="1656184" cy="646331"/>
          </a:xfrm>
          <a:prstGeom prst="rect">
            <a:avLst/>
          </a:prstGeom>
          <a:noFill/>
        </p:spPr>
        <p:txBody>
          <a:bodyPr wrap="square" rtlCol="0">
            <a:spAutoFit/>
          </a:bodyPr>
          <a:lstStyle/>
          <a:p>
            <a:pPr algn="ctr"/>
            <a:r>
              <a:rPr lang="en-GB" dirty="0" smtClean="0"/>
              <a:t>Lesson </a:t>
            </a:r>
            <a:r>
              <a:rPr lang="en-GB" dirty="0"/>
              <a:t>2</a:t>
            </a:r>
            <a:endParaRPr lang="en-GB" dirty="0" smtClean="0"/>
          </a:p>
          <a:p>
            <a:pPr algn="ctr"/>
            <a:r>
              <a:rPr lang="en-GB" dirty="0" smtClean="0"/>
              <a:t>Slide 2</a:t>
            </a:r>
            <a:endParaRPr lang="en-GB" dirty="0"/>
          </a:p>
        </p:txBody>
      </p:sp>
      <p:sp>
        <p:nvSpPr>
          <p:cNvPr id="5" name="TextBox 4"/>
          <p:cNvSpPr txBox="1"/>
          <p:nvPr/>
        </p:nvSpPr>
        <p:spPr>
          <a:xfrm>
            <a:off x="354330" y="397006"/>
            <a:ext cx="4766310" cy="369332"/>
          </a:xfrm>
          <a:prstGeom prst="rect">
            <a:avLst/>
          </a:prstGeom>
          <a:solidFill>
            <a:schemeClr val="bg1"/>
          </a:solidFill>
        </p:spPr>
        <p:txBody>
          <a:bodyPr wrap="square" rtlCol="0">
            <a:spAutoFit/>
          </a:bodyPr>
          <a:lstStyle/>
          <a:p>
            <a:r>
              <a:rPr lang="en-GB" dirty="0" smtClean="0"/>
              <a:t>L.O I can design a model and plan an experiment. </a:t>
            </a:r>
            <a:endParaRPr lang="en-GB" dirty="0"/>
          </a:p>
        </p:txBody>
      </p:sp>
      <p:sp>
        <p:nvSpPr>
          <p:cNvPr id="9" name="Explosion 2 8"/>
          <p:cNvSpPr/>
          <p:nvPr/>
        </p:nvSpPr>
        <p:spPr>
          <a:xfrm>
            <a:off x="201138" y="1062119"/>
            <a:ext cx="3285012" cy="183184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647136" y="1656115"/>
            <a:ext cx="2182091" cy="830997"/>
          </a:xfrm>
          <a:prstGeom prst="rect">
            <a:avLst/>
          </a:prstGeom>
          <a:noFill/>
        </p:spPr>
        <p:txBody>
          <a:bodyPr wrap="square" rtlCol="0">
            <a:spAutoFit/>
          </a:bodyPr>
          <a:lstStyle/>
          <a:p>
            <a:pPr algn="ctr"/>
            <a:r>
              <a:rPr lang="en-GB" sz="1600" dirty="0" smtClean="0"/>
              <a:t>Use parts of each design to create your final design.</a:t>
            </a:r>
            <a:endParaRPr lang="en-GB" sz="1600" dirty="0"/>
          </a:p>
        </p:txBody>
      </p:sp>
      <p:grpSp>
        <p:nvGrpSpPr>
          <p:cNvPr id="16" name="Group 15"/>
          <p:cNvGrpSpPr/>
          <p:nvPr/>
        </p:nvGrpSpPr>
        <p:grpSpPr>
          <a:xfrm>
            <a:off x="4965875" y="1656115"/>
            <a:ext cx="6046113" cy="4147825"/>
            <a:chOff x="4182104" y="2357478"/>
            <a:chExt cx="4262886" cy="2978701"/>
          </a:xfrm>
        </p:grpSpPr>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17841" t="11515" r="18409" b="9293"/>
            <a:stretch/>
          </p:blipFill>
          <p:spPr>
            <a:xfrm>
              <a:off x="4182104" y="2357478"/>
              <a:ext cx="4262886" cy="2978701"/>
            </a:xfrm>
            <a:prstGeom prst="rect">
              <a:avLst/>
            </a:prstGeom>
            <a:ln w="19050">
              <a:solidFill>
                <a:schemeClr val="tx1"/>
              </a:solidFill>
            </a:ln>
          </p:spPr>
        </p:pic>
        <p:pic>
          <p:nvPicPr>
            <p:cNvPr id="10" name="Picture 9"/>
            <p:cNvPicPr>
              <a:picLocks noChangeAspect="1"/>
            </p:cNvPicPr>
            <p:nvPr/>
          </p:nvPicPr>
          <p:blipFill rotWithShape="1">
            <a:blip r:embed="rId5"/>
            <a:srcRect l="23970" t="23701" r="24077" b="15956"/>
            <a:stretch/>
          </p:blipFill>
          <p:spPr>
            <a:xfrm>
              <a:off x="5708059" y="2418994"/>
              <a:ext cx="927873" cy="1077715"/>
            </a:xfrm>
            <a:prstGeom prst="rect">
              <a:avLst/>
            </a:prstGeom>
          </p:spPr>
        </p:pic>
        <p:sp>
          <p:nvSpPr>
            <p:cNvPr id="11" name="Rectangle 10"/>
            <p:cNvSpPr/>
            <p:nvPr/>
          </p:nvSpPr>
          <p:spPr>
            <a:xfrm>
              <a:off x="6635932" y="2487112"/>
              <a:ext cx="496388" cy="4707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012105" y="2722481"/>
              <a:ext cx="682564" cy="47073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5012105" y="2722481"/>
              <a:ext cx="695954" cy="338554"/>
            </a:xfrm>
            <a:prstGeom prst="rect">
              <a:avLst/>
            </a:prstGeom>
            <a:noFill/>
          </p:spPr>
          <p:txBody>
            <a:bodyPr wrap="square" rtlCol="0">
              <a:spAutoFit/>
            </a:bodyPr>
            <a:lstStyle/>
            <a:p>
              <a:pPr algn="ctr"/>
              <a:r>
                <a:rPr lang="en-GB" sz="1600" dirty="0" smtClean="0">
                  <a:latin typeface="Comic Sans MS" panose="030F0702030302020204" pitchFamily="66" charset="0"/>
                </a:rPr>
                <a:t>flag</a:t>
              </a:r>
              <a:endParaRPr lang="en-GB" sz="1600" dirty="0">
                <a:latin typeface="Comic Sans MS" panose="030F0702030302020204" pitchFamily="66" charset="0"/>
              </a:endParaRPr>
            </a:p>
          </p:txBody>
        </p:sp>
      </p:grpSp>
    </p:spTree>
    <p:extLst>
      <p:ext uri="{BB962C8B-B14F-4D97-AF65-F5344CB8AC3E}">
        <p14:creationId xmlns:p14="http://schemas.microsoft.com/office/powerpoint/2010/main" val="6645048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1173</TotalTime>
  <Words>306</Words>
  <Application>Microsoft Office PowerPoint</Application>
  <PresentationFormat>Widescreen</PresentationFormat>
  <Paragraphs>47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Comic Sans MS</vt:lpstr>
      <vt:lpstr>Office Theme</vt:lpstr>
      <vt:lpstr>  Prospero was sent away when Miranda was only 3. They were put on a small boat with holes in and no sails. The boat eventually made its way to an island with no name, where Prospero and Miranda have lived since…  The story could have been very different if Prospero knew how to build a ship. Help him to build a ship to rewrite the story so that him and Miranda could return safely to Milan where he could resume his position as Duke…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Widdison</dc:creator>
  <cp:lastModifiedBy>Toshiba</cp:lastModifiedBy>
  <cp:revision>52</cp:revision>
  <dcterms:created xsi:type="dcterms:W3CDTF">2016-02-09T08:35:27Z</dcterms:created>
  <dcterms:modified xsi:type="dcterms:W3CDTF">2020-01-29T13:36:15Z</dcterms:modified>
</cp:coreProperties>
</file>