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6" r:id="rId3"/>
    <p:sldId id="258" r:id="rId4"/>
    <p:sldId id="259" r:id="rId5"/>
    <p:sldId id="261" r:id="rId6"/>
    <p:sldId id="260" r:id="rId7"/>
    <p:sldId id="262" r:id="rId8"/>
    <p:sldId id="263" r:id="rId9"/>
    <p:sldId id="277" r:id="rId10"/>
    <p:sldId id="264" r:id="rId11"/>
    <p:sldId id="265" r:id="rId12"/>
    <p:sldId id="266" r:id="rId13"/>
    <p:sldId id="278" r:id="rId14"/>
    <p:sldId id="267" r:id="rId15"/>
    <p:sldId id="268" r:id="rId16"/>
    <p:sldId id="269" r:id="rId17"/>
    <p:sldId id="279" r:id="rId18"/>
    <p:sldId id="281" r:id="rId19"/>
    <p:sldId id="282" r:id="rId20"/>
    <p:sldId id="270" r:id="rId21"/>
    <p:sldId id="271" r:id="rId22"/>
    <p:sldId id="272" r:id="rId23"/>
    <p:sldId id="280" r:id="rId24"/>
    <p:sldId id="273" r:id="rId25"/>
    <p:sldId id="274" r:id="rId26"/>
    <p:sldId id="275" r:id="rId2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28E8-44AB-49AC-A31B-9CD5517A82C3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242E6-9A5A-4699-BA8C-E818C33832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345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242E6-9A5A-4699-BA8C-E818C33832D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127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7036F4B-2280-4759-BD2B-75C0F6A12BD9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A75903-8A32-4524-B138-B4B23684A1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6F4B-2280-4759-BD2B-75C0F6A12BD9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903-8A32-4524-B138-B4B23684A1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6F4B-2280-4759-BD2B-75C0F6A12BD9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903-8A32-4524-B138-B4B23684A1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036F4B-2280-4759-BD2B-75C0F6A12BD9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A75903-8A32-4524-B138-B4B23684A1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6F4B-2280-4759-BD2B-75C0F6A12BD9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A75903-8A32-4524-B138-B4B23684A1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7036F4B-2280-4759-BD2B-75C0F6A12BD9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A75903-8A32-4524-B138-B4B23684A1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7036F4B-2280-4759-BD2B-75C0F6A12BD9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A75903-8A32-4524-B138-B4B23684A1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6F4B-2280-4759-BD2B-75C0F6A12BD9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A75903-8A32-4524-B138-B4B23684A1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6F4B-2280-4759-BD2B-75C0F6A12BD9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A75903-8A32-4524-B138-B4B23684A1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7036F4B-2280-4759-BD2B-75C0F6A12BD9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A75903-8A32-4524-B138-B4B23684A1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7036F4B-2280-4759-BD2B-75C0F6A12BD9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5A75903-8A32-4524-B138-B4B23684A1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7036F4B-2280-4759-BD2B-75C0F6A12BD9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5A75903-8A32-4524-B138-B4B23684A14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2927" y="283798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Hamlet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580526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NTPreCursive" panose="03000400000000000000" pitchFamily="66" charset="0"/>
              </a:rPr>
              <a:t>This Story </a:t>
            </a:r>
            <a:r>
              <a:rPr lang="en-GB" sz="3200" dirty="0" smtClean="0">
                <a:latin typeface="NTPreCursive" panose="03000400000000000000" pitchFamily="66" charset="0"/>
              </a:rPr>
              <a:t>is illustrated </a:t>
            </a:r>
            <a:r>
              <a:rPr lang="en-GB" sz="3200" dirty="0">
                <a:latin typeface="NTPreCursive" panose="03000400000000000000" pitchFamily="66" charset="0"/>
              </a:rPr>
              <a:t>and </a:t>
            </a:r>
            <a:r>
              <a:rPr lang="en-GB" sz="3200" dirty="0" smtClean="0">
                <a:latin typeface="NTPreCursive" panose="03000400000000000000" pitchFamily="66" charset="0"/>
              </a:rPr>
              <a:t>written by </a:t>
            </a:r>
            <a:r>
              <a:rPr lang="en-GB" sz="3200" dirty="0">
                <a:latin typeface="NTPreCursive" panose="03000400000000000000" pitchFamily="66" charset="0"/>
              </a:rPr>
              <a:t>Year </a:t>
            </a:r>
            <a:r>
              <a:rPr lang="en-GB" sz="3200" dirty="0" smtClean="0">
                <a:latin typeface="NTPreCursive" panose="03000400000000000000" pitchFamily="66" charset="0"/>
              </a:rPr>
              <a:t>5</a:t>
            </a: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(Based on the play – Hamlet - by </a:t>
            </a:r>
            <a:r>
              <a:rPr lang="en-GB" sz="3200" dirty="0">
                <a:latin typeface="NTPreCursive" panose="03000400000000000000" pitchFamily="66" charset="0"/>
              </a:rPr>
              <a:t>William Shakespeare </a:t>
            </a:r>
          </a:p>
        </p:txBody>
      </p:sp>
    </p:spTree>
    <p:extLst>
      <p:ext uri="{BB962C8B-B14F-4D97-AF65-F5344CB8AC3E}">
        <p14:creationId xmlns:p14="http://schemas.microsoft.com/office/powerpoint/2010/main" xmlns="" val="27273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544616" cy="653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8144" y="836712"/>
            <a:ext cx="30243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Meanwhile, gazing into her mirror,  Ophelia was wishfully brushing </a:t>
            </a:r>
            <a:r>
              <a:rPr lang="en-GB" sz="3200" dirty="0">
                <a:latin typeface="NTPreCursive" panose="03000400000000000000" pitchFamily="66" charset="0"/>
              </a:rPr>
              <a:t>her flowing, ginger </a:t>
            </a:r>
            <a:r>
              <a:rPr lang="en-GB" sz="3200" dirty="0" smtClean="0">
                <a:latin typeface="NTPreCursive" panose="03000400000000000000" pitchFamily="66" charset="0"/>
              </a:rPr>
              <a:t>hair, while wondering what it would be like to marry her true love: Hamlet. </a:t>
            </a:r>
            <a:endParaRPr lang="en-GB" sz="3200" dirty="0">
              <a:latin typeface="NTPreCursive" panose="03000400000000000000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48114" y="3316352"/>
            <a:ext cx="842811" cy="1224136"/>
          </a:xfrm>
          <a:prstGeom prst="wedgeRoundRectCallout">
            <a:avLst>
              <a:gd name="adj1" fmla="val 84989"/>
              <a:gd name="adj2" fmla="val -31904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004" y="138545"/>
            <a:ext cx="5537123" cy="650846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57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6480720" cy="647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760" y="188640"/>
            <a:ext cx="2141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NTPreCursive" panose="03000400000000000000" pitchFamily="66" charset="0"/>
              </a:rPr>
              <a:t>Without warning, her door crashed open, revealing a mad, angered Hamlet.</a:t>
            </a:r>
          </a:p>
          <a:p>
            <a:pPr algn="ctr"/>
            <a:endParaRPr lang="en-GB" sz="2800" dirty="0">
              <a:latin typeface="NTPreCursive" panose="03000400000000000000" pitchFamily="66" charset="0"/>
            </a:endParaRPr>
          </a:p>
          <a:p>
            <a:pPr algn="ctr"/>
            <a:r>
              <a:rPr lang="en-GB" sz="2800" dirty="0" smtClean="0">
                <a:latin typeface="NTPreCursive" panose="03000400000000000000" pitchFamily="66" charset="0"/>
              </a:rPr>
              <a:t>“I do not love you Ophelia! To a nunnery you go!” Hamlet screamed at poor Ophelia’s face.</a:t>
            </a:r>
            <a:endParaRPr lang="en-GB" sz="2800" dirty="0">
              <a:latin typeface="NTPreCursive" panose="03000400000000000000" pitchFamily="66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419872" y="1772815"/>
            <a:ext cx="1368152" cy="1478201"/>
          </a:xfrm>
          <a:prstGeom prst="cloudCallout">
            <a:avLst>
              <a:gd name="adj1" fmla="val -54786"/>
              <a:gd name="adj2" fmla="val 475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going on?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156176" y="1340767"/>
            <a:ext cx="1080120" cy="1296145"/>
          </a:xfrm>
          <a:prstGeom prst="wedgeRoundRectCallout">
            <a:avLst>
              <a:gd name="adj1" fmla="val 57412"/>
              <a:gd name="adj2" fmla="val 872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hate you - 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swine!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197567"/>
            <a:ext cx="6480720" cy="646726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7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607"/>
            <a:ext cx="604867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0418" y="1124744"/>
            <a:ext cx="2592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NTPreCursive" panose="03000400000000000000" pitchFamily="66" charset="0"/>
              </a:rPr>
              <a:t>Ophelia was heartbroken and was left crying in her room. </a:t>
            </a:r>
            <a:endParaRPr lang="en-GB" sz="3600" dirty="0" smtClean="0">
              <a:latin typeface="NTPreCursive" panose="03000400000000000000" pitchFamily="66" charset="0"/>
            </a:endParaRPr>
          </a:p>
          <a:p>
            <a:pPr algn="ctr"/>
            <a:endParaRPr lang="en-GB" sz="3600" dirty="0">
              <a:latin typeface="NTPreCursive" panose="03000400000000000000" pitchFamily="66" charset="0"/>
            </a:endParaRPr>
          </a:p>
          <a:p>
            <a:pPr algn="ctr"/>
            <a:r>
              <a:rPr lang="en-GB" sz="3600" dirty="0" smtClean="0">
                <a:latin typeface="NTPreCursive" panose="03000400000000000000" pitchFamily="66" charset="0"/>
              </a:rPr>
              <a:t>Alone</a:t>
            </a:r>
            <a:r>
              <a:rPr lang="en-GB" sz="3600" dirty="0">
                <a:latin typeface="NTPreCursive" panose="03000400000000000000" pitchFamily="66" charset="0"/>
              </a:rPr>
              <a:t>.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641367" y="1113415"/>
            <a:ext cx="1458951" cy="1401897"/>
          </a:xfrm>
          <a:prstGeom prst="wedgeRectCallout">
            <a:avLst>
              <a:gd name="adj1" fmla="val -73057"/>
              <a:gd name="adj2" fmla="val 18099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Ahh! Why did this have to happen to me?!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88727"/>
            <a:ext cx="6048672" cy="639978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00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936" y="332656"/>
            <a:ext cx="61206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After hearing Hamlet treating Ophelia with such disrespect, Queen Gertrude summoned her son to find out what was bothering him.</a:t>
            </a:r>
          </a:p>
          <a:p>
            <a:pPr algn="ctr"/>
            <a:endParaRPr lang="en-GB" sz="3200" dirty="0">
              <a:latin typeface="NTPreCursive" panose="03000400000000000000" pitchFamily="66" charset="0"/>
            </a:endParaRP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Sneaky Polonius, who was helping King Claudius, decided to eavesdrop on Hamlet and his mother from behind the curtains, as he needed to discover whether Hamlet was actually mad!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61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6480720" cy="646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836712"/>
            <a:ext cx="20162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An argument brew up in the Queen’s chamber.</a:t>
            </a:r>
          </a:p>
          <a:p>
            <a:pPr algn="ctr"/>
            <a:endParaRPr lang="en-GB" sz="3200" dirty="0">
              <a:latin typeface="NTPreCursive" panose="03000400000000000000" pitchFamily="66" charset="0"/>
            </a:endParaRP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“Mother, you have my father much offended!”</a:t>
            </a:r>
            <a:endParaRPr lang="en-GB" sz="3200" dirty="0">
              <a:latin typeface="NTPreCursive" panose="03000400000000000000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 rot="164008">
            <a:off x="4104597" y="2103265"/>
            <a:ext cx="1816563" cy="158046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Hamlet, why are you acting so mad today?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197567"/>
            <a:ext cx="6480720" cy="639978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61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6120680" cy="64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5" y="1772816"/>
            <a:ext cx="2356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NTPreCursive" panose="03000400000000000000" pitchFamily="66" charset="0"/>
              </a:rPr>
              <a:t>“Hamlet, how dare you talk to me in this manner!”</a:t>
            </a:r>
            <a:endParaRPr lang="en-GB" sz="3600" dirty="0">
              <a:latin typeface="NTPreCursive" panose="03000400000000000000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3491880" y="1974439"/>
            <a:ext cx="1440160" cy="117042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you marry my uncle?!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20251714" flipH="1">
            <a:off x="5712551" y="452394"/>
            <a:ext cx="1872208" cy="181849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dare you speak to me like this, and it’s none of your business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43808" y="197567"/>
            <a:ext cx="6120680" cy="639978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7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561662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764704"/>
            <a:ext cx="25922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“A rat!” </a:t>
            </a:r>
          </a:p>
          <a:p>
            <a:pPr algn="ctr"/>
            <a:endParaRPr lang="en-GB" sz="3200" dirty="0">
              <a:latin typeface="NTPreCursive" panose="03000400000000000000" pitchFamily="66" charset="0"/>
            </a:endParaRP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Exclaimed Hamlet as he heard a noise from behind the curtain.</a:t>
            </a:r>
          </a:p>
          <a:p>
            <a:pPr algn="ctr"/>
            <a:endParaRPr lang="en-GB" sz="3200" dirty="0">
              <a:latin typeface="NTPreCursive" panose="03000400000000000000" pitchFamily="66" charset="0"/>
            </a:endParaRP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“Intruding fool. Farewell!”</a:t>
            </a:r>
            <a:endParaRPr lang="en-GB" sz="3200" dirty="0">
              <a:latin typeface="NTPreCursive" panose="030004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856" y="197567"/>
            <a:ext cx="5616625" cy="632777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3290067" y="1916832"/>
            <a:ext cx="1368152" cy="1008112"/>
          </a:xfrm>
          <a:prstGeom prst="wedgeEllipseCallout">
            <a:avLst>
              <a:gd name="adj1" fmla="val -20833"/>
              <a:gd name="adj2" fmla="val 1106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Ha! I got you!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017190" y="4066875"/>
            <a:ext cx="1296144" cy="1008112"/>
          </a:xfrm>
          <a:prstGeom prst="wedgeEllipseCallout">
            <a:avLst>
              <a:gd name="adj1" fmla="val -27246"/>
              <a:gd name="adj2" fmla="val 954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OUCH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7020272" y="332656"/>
            <a:ext cx="1872209" cy="936104"/>
          </a:xfrm>
          <a:prstGeom prst="wedgeEllipseCallout">
            <a:avLst>
              <a:gd name="adj1" fmla="val 24863"/>
              <a:gd name="adj2" fmla="val 641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you ?!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3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1412776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After discovering the tragic death of her father and the rejection of her love, Ophelia became delirious with depression and confusion.</a:t>
            </a:r>
          </a:p>
          <a:p>
            <a:pPr algn="ctr"/>
            <a:endParaRPr lang="en-GB" sz="3200" dirty="0">
              <a:latin typeface="NTPreCursive" panose="03000400000000000000" pitchFamily="66" charset="0"/>
            </a:endParaRP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“There’s rosemary, that’s for remembrance…</a:t>
            </a: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And there is pansies, that’s for thoughts.</a:t>
            </a: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I would give you some violets, but they withered all when my beloved father died.”</a:t>
            </a:r>
            <a:endParaRPr lang="en-GB" sz="3200" dirty="0">
              <a:latin typeface="NT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4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 Mary's and St Pancras\St Mary's and St Pancras\2014-2015\photos and vids\Hamlet Photo story\finsihed\Ophelia l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39"/>
            <a:ext cx="6264696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7" y="298385"/>
            <a:ext cx="21602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NTPreCursive" panose="03000400000000000000" pitchFamily="66" charset="0"/>
              </a:rPr>
              <a:t>The many traumatising moments, led Ophelia to believe she could no longer survive.</a:t>
            </a:r>
          </a:p>
          <a:p>
            <a:pPr algn="ctr"/>
            <a:endParaRPr lang="en-GB" sz="2400" dirty="0">
              <a:latin typeface="NTPreCursive" panose="03000400000000000000" pitchFamily="66" charset="0"/>
            </a:endParaRPr>
          </a:p>
          <a:p>
            <a:pPr algn="ctr"/>
            <a:r>
              <a:rPr lang="en-GB" sz="2400" dirty="0" smtClean="0">
                <a:latin typeface="NTPreCursive" panose="03000400000000000000" pitchFamily="66" charset="0"/>
              </a:rPr>
              <a:t>Sadly, her body was discovered laying in the Castle’s lake surrounded by beautiful, but dead flowers.</a:t>
            </a:r>
          </a:p>
          <a:p>
            <a:pPr algn="ctr"/>
            <a:endParaRPr lang="en-GB" sz="2400" dirty="0">
              <a:latin typeface="NTPreCursive" panose="03000400000000000000" pitchFamily="66" charset="0"/>
            </a:endParaRPr>
          </a:p>
          <a:p>
            <a:pPr algn="ctr"/>
            <a:r>
              <a:rPr lang="en-GB" sz="2400" dirty="0" smtClean="0">
                <a:latin typeface="NTPreCursive" panose="03000400000000000000" pitchFamily="66" charset="0"/>
              </a:rPr>
              <a:t>Her life was wasted.</a:t>
            </a:r>
            <a:endParaRPr lang="en-GB" sz="2400" dirty="0">
              <a:latin typeface="NTPreCursive" panose="030004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800" y="197567"/>
            <a:ext cx="6192688" cy="647179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23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7867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NTPreCursive" panose="03000400000000000000" pitchFamily="66" charset="0"/>
              </a:rPr>
              <a:t>Meanwhile, Hamlet was putting his cunning plan into action to avenge his innocent dead father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396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2271" y="396133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dirty="0" smtClean="0">
              <a:latin typeface="NTPreCursive" panose="03000400000000000000" pitchFamily="66" charset="0"/>
              <a:cs typeface="Arial" pitchFamily="34" charset="0"/>
            </a:endParaRPr>
          </a:p>
          <a:p>
            <a:pPr algn="ctr"/>
            <a:r>
              <a:rPr lang="en-GB" sz="4400" dirty="0" smtClean="0">
                <a:latin typeface="NTPreCursive" panose="03000400000000000000" pitchFamily="66" charset="0"/>
                <a:cs typeface="Arial" pitchFamily="34" charset="0"/>
              </a:rPr>
              <a:t>The </a:t>
            </a:r>
            <a:r>
              <a:rPr lang="en-GB" sz="4400" dirty="0">
                <a:latin typeface="NTPreCursive" panose="03000400000000000000" pitchFamily="66" charset="0"/>
                <a:cs typeface="Arial" pitchFamily="34" charset="0"/>
              </a:rPr>
              <a:t>play of Hamlet is a tragic and touching  story,</a:t>
            </a:r>
          </a:p>
          <a:p>
            <a:pPr algn="ctr"/>
            <a:r>
              <a:rPr lang="en-GB" sz="4400" dirty="0">
                <a:latin typeface="NTPreCursive" panose="03000400000000000000" pitchFamily="66" charset="0"/>
                <a:cs typeface="Arial" pitchFamily="34" charset="0"/>
              </a:rPr>
              <a:t>The young prince of Denmark is experiencing the upsetting loss of his departed father.</a:t>
            </a:r>
          </a:p>
          <a:p>
            <a:pPr algn="ctr"/>
            <a:r>
              <a:rPr lang="en-GB" sz="4400" dirty="0">
                <a:latin typeface="NTPreCursive" panose="03000400000000000000" pitchFamily="66" charset="0"/>
                <a:cs typeface="Arial" pitchFamily="34" charset="0"/>
              </a:rPr>
              <a:t>But is the murderer closer to him than he realises?...</a:t>
            </a:r>
          </a:p>
          <a:p>
            <a:pPr algn="ctr"/>
            <a:endParaRPr lang="en-GB" sz="4400" dirty="0">
              <a:latin typeface="NTPreCursive" panose="03000400000000000000" pitchFamily="66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88640"/>
            <a:ext cx="8496944" cy="640871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68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229200"/>
            <a:ext cx="78343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NTPreCursive" panose="03000400000000000000" pitchFamily="66" charset="0"/>
              </a:rPr>
              <a:t>“What do you call the play?” Asked King Claudius.</a:t>
            </a:r>
          </a:p>
          <a:p>
            <a:pPr algn="ctr"/>
            <a:endParaRPr lang="en-GB" sz="2800" dirty="0">
              <a:latin typeface="NTPreCursive" panose="03000400000000000000" pitchFamily="66" charset="0"/>
            </a:endParaRPr>
          </a:p>
          <a:p>
            <a:pPr algn="ctr"/>
            <a:r>
              <a:rPr lang="en-GB" sz="2800" dirty="0" smtClean="0">
                <a:latin typeface="NTPreCursive" panose="03000400000000000000" pitchFamily="66" charset="0"/>
              </a:rPr>
              <a:t>“The Mouse Trap!” replied Hamlet with a smirk upon his face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97567"/>
            <a:ext cx="8784976" cy="431155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158836" y="271114"/>
            <a:ext cx="1234712" cy="1605674"/>
          </a:xfrm>
          <a:custGeom>
            <a:avLst/>
            <a:gdLst>
              <a:gd name="connsiteX0" fmla="*/ 0 w 1234712"/>
              <a:gd name="connsiteY0" fmla="*/ 629431 h 1605674"/>
              <a:gd name="connsiteX1" fmla="*/ 443346 w 1234712"/>
              <a:gd name="connsiteY1" fmla="*/ 5977 h 1605674"/>
              <a:gd name="connsiteX2" fmla="*/ 512619 w 1234712"/>
              <a:gd name="connsiteY2" fmla="*/ 961941 h 1605674"/>
              <a:gd name="connsiteX3" fmla="*/ 1177637 w 1234712"/>
              <a:gd name="connsiteY3" fmla="*/ 712559 h 1605674"/>
              <a:gd name="connsiteX4" fmla="*/ 1205346 w 1234712"/>
              <a:gd name="connsiteY4" fmla="*/ 1557686 h 1605674"/>
              <a:gd name="connsiteX5" fmla="*/ 1233055 w 1234712"/>
              <a:gd name="connsiteY5" fmla="*/ 1502268 h 1605674"/>
              <a:gd name="connsiteX6" fmla="*/ 1219200 w 1234712"/>
              <a:gd name="connsiteY6" fmla="*/ 1516122 h 160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4712" h="1605674">
                <a:moveTo>
                  <a:pt x="0" y="629431"/>
                </a:moveTo>
                <a:cubicBezTo>
                  <a:pt x="178955" y="289995"/>
                  <a:pt x="357910" y="-49441"/>
                  <a:pt x="443346" y="5977"/>
                </a:cubicBezTo>
                <a:cubicBezTo>
                  <a:pt x="528782" y="61395"/>
                  <a:pt x="390237" y="844177"/>
                  <a:pt x="512619" y="961941"/>
                </a:cubicBezTo>
                <a:cubicBezTo>
                  <a:pt x="635001" y="1079705"/>
                  <a:pt x="1062183" y="613268"/>
                  <a:pt x="1177637" y="712559"/>
                </a:cubicBezTo>
                <a:cubicBezTo>
                  <a:pt x="1293091" y="811850"/>
                  <a:pt x="1196110" y="1426068"/>
                  <a:pt x="1205346" y="1557686"/>
                </a:cubicBezTo>
                <a:cubicBezTo>
                  <a:pt x="1214582" y="1689304"/>
                  <a:pt x="1230746" y="1509195"/>
                  <a:pt x="1233055" y="1502268"/>
                </a:cubicBezTo>
                <a:cubicBezTo>
                  <a:pt x="1235364" y="1495341"/>
                  <a:pt x="1227282" y="1505731"/>
                  <a:pt x="1219200" y="151612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Callout 5"/>
          <p:cNvSpPr/>
          <p:nvPr/>
        </p:nvSpPr>
        <p:spPr>
          <a:xfrm rot="880038">
            <a:off x="4691864" y="1529317"/>
            <a:ext cx="1445278" cy="1291046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show seems a little familiar..?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9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6480720" cy="646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332656"/>
            <a:ext cx="208823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Only moments into the play, King Claudius's face filled with horror, as he realised the play was a trap in order to expose his shameful secret.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483768" y="197567"/>
            <a:ext cx="6480720" cy="645968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2483768" y="188640"/>
            <a:ext cx="1224136" cy="1008112"/>
          </a:xfrm>
          <a:prstGeom prst="wedgeEllipseCallout">
            <a:avLst>
              <a:gd name="adj1" fmla="val 48206"/>
              <a:gd name="adj2" fmla="val 5975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show is boring.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644008" y="908720"/>
            <a:ext cx="1440160" cy="1476166"/>
          </a:xfrm>
          <a:prstGeom prst="cloudCallout">
            <a:avLst>
              <a:gd name="adj1" fmla="val 58533"/>
              <a:gd name="adj2" fmla="val 438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Hamlet knows!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660232" y="188640"/>
            <a:ext cx="1224136" cy="720080"/>
          </a:xfrm>
          <a:prstGeom prst="wedgeEllipseCallout">
            <a:avLst>
              <a:gd name="adj1" fmla="val -66105"/>
              <a:gd name="adj2" fmla="val 1247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Indeed! 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4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5760640" cy="64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76672"/>
            <a:ext cx="25922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NTPreCursive" panose="03000400000000000000" pitchFamily="66" charset="0"/>
              </a:rPr>
              <a:t>“Give all the play!”  Cried the King, as he stormed out of the room </a:t>
            </a:r>
            <a:r>
              <a:rPr lang="en-GB" sz="3200" dirty="0" smtClean="0">
                <a:latin typeface="NTPreCursive" panose="03000400000000000000" pitchFamily="66" charset="0"/>
              </a:rPr>
              <a:t>in rage and fear, realising that Hamlet must have discovered his cruel secret.</a:t>
            </a:r>
            <a:endParaRPr lang="en-GB" sz="3200" dirty="0">
              <a:latin typeface="NTPreCursive" panose="03000400000000000000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 rot="1276277">
            <a:off x="3540169" y="1988725"/>
            <a:ext cx="1440160" cy="1330614"/>
          </a:xfrm>
          <a:prstGeom prst="wedgeEllipse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 thought!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Ha!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Ha!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 rot="1374923">
            <a:off x="7570142" y="445912"/>
            <a:ext cx="1584176" cy="1296144"/>
          </a:xfrm>
          <a:prstGeom prst="wedgeEllipseCallout">
            <a:avLst>
              <a:gd name="adj1" fmla="val -46021"/>
              <a:gd name="adj2" fmla="val 3235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AH! </a:t>
            </a:r>
            <a:r>
              <a:rPr lang="en-GB" sz="15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GB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 imposter, what are doing!? </a:t>
            </a:r>
            <a:endParaRPr lang="en-GB" sz="15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927334" y="2835716"/>
            <a:ext cx="1533098" cy="1399063"/>
          </a:xfrm>
          <a:prstGeom prst="cloudCallout">
            <a:avLst>
              <a:gd name="adj1" fmla="val 41922"/>
              <a:gd name="adj2" fmla="val 5457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50" dirty="0" smtClean="0">
              <a:solidFill>
                <a:schemeClr val="bg1"/>
              </a:solidFill>
            </a:endParaRPr>
          </a:p>
          <a:p>
            <a:pPr algn="ctr"/>
            <a:r>
              <a:rPr lang="en-GB" sz="15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really have a problem!</a:t>
            </a:r>
          </a:p>
          <a:p>
            <a:pPr algn="ctr"/>
            <a:r>
              <a:rPr lang="en-GB" sz="1550" dirty="0" smtClean="0">
                <a:solidFill>
                  <a:schemeClr val="bg1"/>
                </a:solidFill>
              </a:rPr>
              <a:t> </a:t>
            </a:r>
            <a:endParaRPr lang="en-GB" sz="155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197567"/>
            <a:ext cx="5760640" cy="646160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51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71600" y="620688"/>
            <a:ext cx="74888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NTPreCursive" panose="03000400000000000000" pitchFamily="66" charset="0"/>
              </a:rPr>
              <a:t>After the play ended, King Claudius stormed out of the room. Meanwhile, Laertes (brother of Ophelia) had returned from a trip only to discover the tragic death of his sister and father. He was distraught, but furious at Hamlet after finding out he had killed his family.</a:t>
            </a:r>
          </a:p>
          <a:p>
            <a:pPr algn="ctr"/>
            <a:endParaRPr lang="en-GB" sz="2800" dirty="0" smtClean="0">
              <a:latin typeface="NTPreCursive" panose="03000400000000000000" pitchFamily="66" charset="0"/>
            </a:endParaRPr>
          </a:p>
          <a:p>
            <a:pPr algn="ctr"/>
            <a:r>
              <a:rPr lang="en-GB" sz="2800" dirty="0" smtClean="0">
                <a:latin typeface="NTPreCursive" panose="03000400000000000000" pitchFamily="66" charset="0"/>
              </a:rPr>
              <a:t>Later that day, he decided to seek help from King Claudius and fortunately discovered that he too wanted the Prince dead.</a:t>
            </a:r>
          </a:p>
          <a:p>
            <a:pPr algn="ctr"/>
            <a:endParaRPr lang="en-GB" sz="2800" dirty="0" smtClean="0">
              <a:latin typeface="NTPreCursive" panose="03000400000000000000" pitchFamily="66" charset="0"/>
            </a:endParaRPr>
          </a:p>
          <a:p>
            <a:pPr algn="ctr"/>
            <a:r>
              <a:rPr lang="en-GB" sz="2800" dirty="0" smtClean="0">
                <a:latin typeface="NTPreCursive" panose="03000400000000000000" pitchFamily="66" charset="0"/>
              </a:rPr>
              <a:t>Laertes decided to invite Hamlet to duel, however, King Claudius suggested one of the swords should be secretly poisoned.</a:t>
            </a:r>
            <a:endParaRPr lang="en-GB" sz="2800" dirty="0">
              <a:latin typeface="NT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0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256584" cy="645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 rot="972901">
            <a:off x="920032" y="1795475"/>
            <a:ext cx="1368152" cy="1224136"/>
          </a:xfrm>
          <a:prstGeom prst="wedgeEllipse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Die!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059832" y="727988"/>
            <a:ext cx="1368152" cy="1604245"/>
          </a:xfrm>
          <a:prstGeom prst="wedgeEllipse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guard!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8354" y="213830"/>
            <a:ext cx="5287741" cy="639978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834252" y="597566"/>
            <a:ext cx="2952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NTPreCursive" panose="03000400000000000000" pitchFamily="66" charset="0"/>
              </a:rPr>
              <a:t>While  Laertes and Hamlet were duelling, King Claudius decided to pour a “celebratory” cup of poison as a back up plan, in case Hamlet won the duel.</a:t>
            </a:r>
            <a:endParaRPr lang="en-GB" sz="3600" dirty="0">
              <a:latin typeface="NT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9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39"/>
            <a:ext cx="6696744" cy="646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736" y="197567"/>
            <a:ext cx="6696744" cy="639978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8865" y="425439"/>
            <a:ext cx="200076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NTPreCursive" panose="03000400000000000000" pitchFamily="66" charset="0"/>
              </a:rPr>
              <a:t>Unfortunately, poor unsuspecting Gertrude didn’t realise how horrid her husband was. She picked up the poisoned glass by mistake, and made a toast for her beloved son.</a:t>
            </a:r>
          </a:p>
          <a:p>
            <a:pPr algn="ctr"/>
            <a:endParaRPr lang="en-GB" sz="2000" dirty="0">
              <a:latin typeface="NTPreCursive" panose="03000400000000000000" pitchFamily="66" charset="0"/>
            </a:endParaRPr>
          </a:p>
        </p:txBody>
      </p:sp>
      <p:sp>
        <p:nvSpPr>
          <p:cNvPr id="6" name="Explosion 1 1"/>
          <p:cNvSpPr/>
          <p:nvPr/>
        </p:nvSpPr>
        <p:spPr>
          <a:xfrm rot="21005552">
            <a:off x="5118008" y="1483337"/>
            <a:ext cx="1461563" cy="228837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6765 w 21600"/>
              <a:gd name="connsiteY14" fmla="*/ 18221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952 w 21600"/>
              <a:gd name="connsiteY14" fmla="*/ 14608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4101"/>
              <a:gd name="connsiteX1" fmla="*/ 14522 w 21600"/>
              <a:gd name="connsiteY1" fmla="*/ 0 h 24101"/>
              <a:gd name="connsiteX2" fmla="*/ 14155 w 21600"/>
              <a:gd name="connsiteY2" fmla="*/ 5325 h 24101"/>
              <a:gd name="connsiteX3" fmla="*/ 18380 w 21600"/>
              <a:gd name="connsiteY3" fmla="*/ 4457 h 24101"/>
              <a:gd name="connsiteX4" fmla="*/ 16702 w 21600"/>
              <a:gd name="connsiteY4" fmla="*/ 7315 h 24101"/>
              <a:gd name="connsiteX5" fmla="*/ 21097 w 21600"/>
              <a:gd name="connsiteY5" fmla="*/ 8137 h 24101"/>
              <a:gd name="connsiteX6" fmla="*/ 17607 w 21600"/>
              <a:gd name="connsiteY6" fmla="*/ 10475 h 24101"/>
              <a:gd name="connsiteX7" fmla="*/ 21600 w 21600"/>
              <a:gd name="connsiteY7" fmla="*/ 13290 h 24101"/>
              <a:gd name="connsiteX8" fmla="*/ 16837 w 21600"/>
              <a:gd name="connsiteY8" fmla="*/ 12942 h 24101"/>
              <a:gd name="connsiteX9" fmla="*/ 18145 w 21600"/>
              <a:gd name="connsiteY9" fmla="*/ 18095 h 24101"/>
              <a:gd name="connsiteX10" fmla="*/ 14020 w 21600"/>
              <a:gd name="connsiteY10" fmla="*/ 14457 h 24101"/>
              <a:gd name="connsiteX11" fmla="*/ 13247 w 21600"/>
              <a:gd name="connsiteY11" fmla="*/ 19737 h 24101"/>
              <a:gd name="connsiteX12" fmla="*/ 10532 w 21600"/>
              <a:gd name="connsiteY12" fmla="*/ 14935 h 24101"/>
              <a:gd name="connsiteX13" fmla="*/ 11097 w 21600"/>
              <a:gd name="connsiteY13" fmla="*/ 24101 h 24101"/>
              <a:gd name="connsiteX14" fmla="*/ 7952 w 21600"/>
              <a:gd name="connsiteY14" fmla="*/ 14608 h 24101"/>
              <a:gd name="connsiteX15" fmla="*/ 4762 w 21600"/>
              <a:gd name="connsiteY15" fmla="*/ 17617 h 24101"/>
              <a:gd name="connsiteX16" fmla="*/ 5667 w 21600"/>
              <a:gd name="connsiteY16" fmla="*/ 13937 h 24101"/>
              <a:gd name="connsiteX17" fmla="*/ 135 w 21600"/>
              <a:gd name="connsiteY17" fmla="*/ 14587 h 24101"/>
              <a:gd name="connsiteX18" fmla="*/ 3722 w 21600"/>
              <a:gd name="connsiteY18" fmla="*/ 11775 h 24101"/>
              <a:gd name="connsiteX19" fmla="*/ 0 w 21600"/>
              <a:gd name="connsiteY19" fmla="*/ 8615 h 24101"/>
              <a:gd name="connsiteX20" fmla="*/ 4627 w 21600"/>
              <a:gd name="connsiteY20" fmla="*/ 7617 h 24101"/>
              <a:gd name="connsiteX21" fmla="*/ 370 w 21600"/>
              <a:gd name="connsiteY21" fmla="*/ 2295 h 24101"/>
              <a:gd name="connsiteX22" fmla="*/ 7312 w 21600"/>
              <a:gd name="connsiteY22" fmla="*/ 6320 h 24101"/>
              <a:gd name="connsiteX23" fmla="*/ 8352 w 21600"/>
              <a:gd name="connsiteY23" fmla="*/ 2295 h 24101"/>
              <a:gd name="connsiteX24" fmla="*/ 10800 w 21600"/>
              <a:gd name="connsiteY24" fmla="*/ 5800 h 24101"/>
              <a:gd name="connsiteX0" fmla="*/ 10800 w 21600"/>
              <a:gd name="connsiteY0" fmla="*/ 5800 h 24101"/>
              <a:gd name="connsiteX1" fmla="*/ 14522 w 21600"/>
              <a:gd name="connsiteY1" fmla="*/ 0 h 24101"/>
              <a:gd name="connsiteX2" fmla="*/ 14155 w 21600"/>
              <a:gd name="connsiteY2" fmla="*/ 5325 h 24101"/>
              <a:gd name="connsiteX3" fmla="*/ 18380 w 21600"/>
              <a:gd name="connsiteY3" fmla="*/ 4457 h 24101"/>
              <a:gd name="connsiteX4" fmla="*/ 16702 w 21600"/>
              <a:gd name="connsiteY4" fmla="*/ 7315 h 24101"/>
              <a:gd name="connsiteX5" fmla="*/ 21097 w 21600"/>
              <a:gd name="connsiteY5" fmla="*/ 8137 h 24101"/>
              <a:gd name="connsiteX6" fmla="*/ 17607 w 21600"/>
              <a:gd name="connsiteY6" fmla="*/ 10475 h 24101"/>
              <a:gd name="connsiteX7" fmla="*/ 21600 w 21600"/>
              <a:gd name="connsiteY7" fmla="*/ 13290 h 24101"/>
              <a:gd name="connsiteX8" fmla="*/ 17431 w 21600"/>
              <a:gd name="connsiteY8" fmla="*/ 11830 h 24101"/>
              <a:gd name="connsiteX9" fmla="*/ 18145 w 21600"/>
              <a:gd name="connsiteY9" fmla="*/ 18095 h 24101"/>
              <a:gd name="connsiteX10" fmla="*/ 14020 w 21600"/>
              <a:gd name="connsiteY10" fmla="*/ 14457 h 24101"/>
              <a:gd name="connsiteX11" fmla="*/ 13247 w 21600"/>
              <a:gd name="connsiteY11" fmla="*/ 19737 h 24101"/>
              <a:gd name="connsiteX12" fmla="*/ 10532 w 21600"/>
              <a:gd name="connsiteY12" fmla="*/ 14935 h 24101"/>
              <a:gd name="connsiteX13" fmla="*/ 11097 w 21600"/>
              <a:gd name="connsiteY13" fmla="*/ 24101 h 24101"/>
              <a:gd name="connsiteX14" fmla="*/ 7952 w 21600"/>
              <a:gd name="connsiteY14" fmla="*/ 14608 h 24101"/>
              <a:gd name="connsiteX15" fmla="*/ 4762 w 21600"/>
              <a:gd name="connsiteY15" fmla="*/ 17617 h 24101"/>
              <a:gd name="connsiteX16" fmla="*/ 5667 w 21600"/>
              <a:gd name="connsiteY16" fmla="*/ 13937 h 24101"/>
              <a:gd name="connsiteX17" fmla="*/ 135 w 21600"/>
              <a:gd name="connsiteY17" fmla="*/ 14587 h 24101"/>
              <a:gd name="connsiteX18" fmla="*/ 3722 w 21600"/>
              <a:gd name="connsiteY18" fmla="*/ 11775 h 24101"/>
              <a:gd name="connsiteX19" fmla="*/ 0 w 21600"/>
              <a:gd name="connsiteY19" fmla="*/ 8615 h 24101"/>
              <a:gd name="connsiteX20" fmla="*/ 4627 w 21600"/>
              <a:gd name="connsiteY20" fmla="*/ 7617 h 24101"/>
              <a:gd name="connsiteX21" fmla="*/ 370 w 21600"/>
              <a:gd name="connsiteY21" fmla="*/ 2295 h 24101"/>
              <a:gd name="connsiteX22" fmla="*/ 7312 w 21600"/>
              <a:gd name="connsiteY22" fmla="*/ 6320 h 24101"/>
              <a:gd name="connsiteX23" fmla="*/ 8352 w 21600"/>
              <a:gd name="connsiteY23" fmla="*/ 2295 h 24101"/>
              <a:gd name="connsiteX24" fmla="*/ 10800 w 21600"/>
              <a:gd name="connsiteY24" fmla="*/ 5800 h 24101"/>
              <a:gd name="connsiteX0" fmla="*/ 10800 w 21600"/>
              <a:gd name="connsiteY0" fmla="*/ 5800 h 19737"/>
              <a:gd name="connsiteX1" fmla="*/ 14522 w 21600"/>
              <a:gd name="connsiteY1" fmla="*/ 0 h 19737"/>
              <a:gd name="connsiteX2" fmla="*/ 14155 w 21600"/>
              <a:gd name="connsiteY2" fmla="*/ 5325 h 19737"/>
              <a:gd name="connsiteX3" fmla="*/ 18380 w 21600"/>
              <a:gd name="connsiteY3" fmla="*/ 4457 h 19737"/>
              <a:gd name="connsiteX4" fmla="*/ 16702 w 21600"/>
              <a:gd name="connsiteY4" fmla="*/ 7315 h 19737"/>
              <a:gd name="connsiteX5" fmla="*/ 21097 w 21600"/>
              <a:gd name="connsiteY5" fmla="*/ 8137 h 19737"/>
              <a:gd name="connsiteX6" fmla="*/ 17607 w 21600"/>
              <a:gd name="connsiteY6" fmla="*/ 10475 h 19737"/>
              <a:gd name="connsiteX7" fmla="*/ 21600 w 21600"/>
              <a:gd name="connsiteY7" fmla="*/ 13290 h 19737"/>
              <a:gd name="connsiteX8" fmla="*/ 17431 w 21600"/>
              <a:gd name="connsiteY8" fmla="*/ 11830 h 19737"/>
              <a:gd name="connsiteX9" fmla="*/ 18145 w 21600"/>
              <a:gd name="connsiteY9" fmla="*/ 18095 h 19737"/>
              <a:gd name="connsiteX10" fmla="*/ 14020 w 21600"/>
              <a:gd name="connsiteY10" fmla="*/ 14457 h 19737"/>
              <a:gd name="connsiteX11" fmla="*/ 13247 w 21600"/>
              <a:gd name="connsiteY11" fmla="*/ 19737 h 19737"/>
              <a:gd name="connsiteX12" fmla="*/ 10532 w 21600"/>
              <a:gd name="connsiteY12" fmla="*/ 14935 h 19737"/>
              <a:gd name="connsiteX13" fmla="*/ 11334 w 21600"/>
              <a:gd name="connsiteY13" fmla="*/ 18728 h 19737"/>
              <a:gd name="connsiteX14" fmla="*/ 7952 w 21600"/>
              <a:gd name="connsiteY14" fmla="*/ 14608 h 19737"/>
              <a:gd name="connsiteX15" fmla="*/ 4762 w 21600"/>
              <a:gd name="connsiteY15" fmla="*/ 17617 h 19737"/>
              <a:gd name="connsiteX16" fmla="*/ 5667 w 21600"/>
              <a:gd name="connsiteY16" fmla="*/ 13937 h 19737"/>
              <a:gd name="connsiteX17" fmla="*/ 135 w 21600"/>
              <a:gd name="connsiteY17" fmla="*/ 14587 h 19737"/>
              <a:gd name="connsiteX18" fmla="*/ 3722 w 21600"/>
              <a:gd name="connsiteY18" fmla="*/ 11775 h 19737"/>
              <a:gd name="connsiteX19" fmla="*/ 0 w 21600"/>
              <a:gd name="connsiteY19" fmla="*/ 8615 h 19737"/>
              <a:gd name="connsiteX20" fmla="*/ 4627 w 21600"/>
              <a:gd name="connsiteY20" fmla="*/ 7617 h 19737"/>
              <a:gd name="connsiteX21" fmla="*/ 370 w 21600"/>
              <a:gd name="connsiteY21" fmla="*/ 2295 h 19737"/>
              <a:gd name="connsiteX22" fmla="*/ 7312 w 21600"/>
              <a:gd name="connsiteY22" fmla="*/ 6320 h 19737"/>
              <a:gd name="connsiteX23" fmla="*/ 8352 w 21600"/>
              <a:gd name="connsiteY23" fmla="*/ 2295 h 19737"/>
              <a:gd name="connsiteX24" fmla="*/ 10800 w 21600"/>
              <a:gd name="connsiteY24" fmla="*/ 5800 h 19737"/>
              <a:gd name="connsiteX0" fmla="*/ 10800 w 21600"/>
              <a:gd name="connsiteY0" fmla="*/ 5800 h 22238"/>
              <a:gd name="connsiteX1" fmla="*/ 14522 w 21600"/>
              <a:gd name="connsiteY1" fmla="*/ 0 h 22238"/>
              <a:gd name="connsiteX2" fmla="*/ 14155 w 21600"/>
              <a:gd name="connsiteY2" fmla="*/ 5325 h 22238"/>
              <a:gd name="connsiteX3" fmla="*/ 18380 w 21600"/>
              <a:gd name="connsiteY3" fmla="*/ 4457 h 22238"/>
              <a:gd name="connsiteX4" fmla="*/ 16702 w 21600"/>
              <a:gd name="connsiteY4" fmla="*/ 7315 h 22238"/>
              <a:gd name="connsiteX5" fmla="*/ 21097 w 21600"/>
              <a:gd name="connsiteY5" fmla="*/ 8137 h 22238"/>
              <a:gd name="connsiteX6" fmla="*/ 17607 w 21600"/>
              <a:gd name="connsiteY6" fmla="*/ 10475 h 22238"/>
              <a:gd name="connsiteX7" fmla="*/ 21600 w 21600"/>
              <a:gd name="connsiteY7" fmla="*/ 13290 h 22238"/>
              <a:gd name="connsiteX8" fmla="*/ 17431 w 21600"/>
              <a:gd name="connsiteY8" fmla="*/ 11830 h 22238"/>
              <a:gd name="connsiteX9" fmla="*/ 18145 w 21600"/>
              <a:gd name="connsiteY9" fmla="*/ 18095 h 22238"/>
              <a:gd name="connsiteX10" fmla="*/ 14020 w 21600"/>
              <a:gd name="connsiteY10" fmla="*/ 14457 h 22238"/>
              <a:gd name="connsiteX11" fmla="*/ 13366 w 21600"/>
              <a:gd name="connsiteY11" fmla="*/ 22238 h 22238"/>
              <a:gd name="connsiteX12" fmla="*/ 10532 w 21600"/>
              <a:gd name="connsiteY12" fmla="*/ 14935 h 22238"/>
              <a:gd name="connsiteX13" fmla="*/ 11334 w 21600"/>
              <a:gd name="connsiteY13" fmla="*/ 18728 h 22238"/>
              <a:gd name="connsiteX14" fmla="*/ 7952 w 21600"/>
              <a:gd name="connsiteY14" fmla="*/ 14608 h 22238"/>
              <a:gd name="connsiteX15" fmla="*/ 4762 w 21600"/>
              <a:gd name="connsiteY15" fmla="*/ 17617 h 22238"/>
              <a:gd name="connsiteX16" fmla="*/ 5667 w 21600"/>
              <a:gd name="connsiteY16" fmla="*/ 13937 h 22238"/>
              <a:gd name="connsiteX17" fmla="*/ 135 w 21600"/>
              <a:gd name="connsiteY17" fmla="*/ 14587 h 22238"/>
              <a:gd name="connsiteX18" fmla="*/ 3722 w 21600"/>
              <a:gd name="connsiteY18" fmla="*/ 11775 h 22238"/>
              <a:gd name="connsiteX19" fmla="*/ 0 w 21600"/>
              <a:gd name="connsiteY19" fmla="*/ 8615 h 22238"/>
              <a:gd name="connsiteX20" fmla="*/ 4627 w 21600"/>
              <a:gd name="connsiteY20" fmla="*/ 7617 h 22238"/>
              <a:gd name="connsiteX21" fmla="*/ 370 w 21600"/>
              <a:gd name="connsiteY21" fmla="*/ 2295 h 22238"/>
              <a:gd name="connsiteX22" fmla="*/ 7312 w 21600"/>
              <a:gd name="connsiteY22" fmla="*/ 6320 h 22238"/>
              <a:gd name="connsiteX23" fmla="*/ 8352 w 21600"/>
              <a:gd name="connsiteY23" fmla="*/ 2295 h 22238"/>
              <a:gd name="connsiteX24" fmla="*/ 10800 w 21600"/>
              <a:gd name="connsiteY24" fmla="*/ 5800 h 2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22238">
                <a:moveTo>
                  <a:pt x="10800" y="5800"/>
                </a:moveTo>
                <a:lnTo>
                  <a:pt x="14522" y="0"/>
                </a:lnTo>
                <a:cubicBezTo>
                  <a:pt x="14400" y="1775"/>
                  <a:pt x="14277" y="3550"/>
                  <a:pt x="14155" y="5325"/>
                </a:cubicBez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7431" y="11830"/>
                </a:lnTo>
                <a:lnTo>
                  <a:pt x="18145" y="18095"/>
                </a:lnTo>
                <a:lnTo>
                  <a:pt x="14020" y="14457"/>
                </a:lnTo>
                <a:lnTo>
                  <a:pt x="13366" y="22238"/>
                </a:lnTo>
                <a:lnTo>
                  <a:pt x="10532" y="14935"/>
                </a:lnTo>
                <a:cubicBezTo>
                  <a:pt x="10720" y="17990"/>
                  <a:pt x="11146" y="15673"/>
                  <a:pt x="11334" y="18728"/>
                </a:cubicBezTo>
                <a:cubicBezTo>
                  <a:pt x="11077" y="16737"/>
                  <a:pt x="8209" y="16599"/>
                  <a:pt x="7952" y="14608"/>
                </a:cubicBez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lnTo>
                  <a:pt x="10800" y="58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lumMod val="95000"/>
                <a:lumOff val="5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GB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STOP!</a:t>
            </a:r>
            <a:endParaRPr lang="en-GB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948264" y="2060848"/>
            <a:ext cx="1440160" cy="1626107"/>
          </a:xfrm>
          <a:prstGeom prst="wedgeEllipseCallout">
            <a:avLst>
              <a:gd name="adj1" fmla="val 16760"/>
              <a:gd name="adj2" fmla="val 742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GB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Cheer for Hamlet!</a:t>
            </a:r>
            <a:endParaRPr lang="en-GB" dirty="0">
              <a:ln w="50800"/>
              <a:solidFill>
                <a:schemeClr val="bg1">
                  <a:shade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9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88640"/>
            <a:ext cx="32403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NTPreCursive" panose="03000400000000000000" pitchFamily="66" charset="0"/>
              </a:rPr>
              <a:t>The </a:t>
            </a:r>
            <a:r>
              <a:rPr lang="en-GB" sz="2400" dirty="0">
                <a:latin typeface="NTPreCursive" panose="03000400000000000000" pitchFamily="66" charset="0"/>
              </a:rPr>
              <a:t>King tried to stop her, but wasn’t quick enough…</a:t>
            </a:r>
          </a:p>
          <a:p>
            <a:pPr algn="ctr"/>
            <a:endParaRPr lang="en-GB" sz="2400" dirty="0" smtClean="0">
              <a:latin typeface="NTPreCursive" panose="03000400000000000000" pitchFamily="66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latin typeface="NTPreCursive" panose="03000400000000000000" pitchFamily="66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NTPreCursive" panose="03000400000000000000" pitchFamily="66" charset="0"/>
                <a:cs typeface="Arial" panose="020B0604020202020204" pitchFamily="34" charset="0"/>
              </a:rPr>
              <a:t>Royal family lay on the grass of the courtyard. Hamlet and Laertes </a:t>
            </a:r>
            <a:r>
              <a:rPr lang="en-GB" sz="2400" dirty="0" smtClean="0">
                <a:latin typeface="NTPreCursive" panose="03000400000000000000" pitchFamily="66" charset="0"/>
                <a:cs typeface="Arial" panose="020B0604020202020204" pitchFamily="34" charset="0"/>
              </a:rPr>
              <a:t>- </a:t>
            </a:r>
            <a:r>
              <a:rPr lang="en-GB" sz="2400" dirty="0">
                <a:latin typeface="NTPreCursive" panose="03000400000000000000" pitchFamily="66" charset="0"/>
                <a:cs typeface="Arial" panose="020B0604020202020204" pitchFamily="34" charset="0"/>
              </a:rPr>
              <a:t>stabbed on </a:t>
            </a:r>
            <a:r>
              <a:rPr lang="en-GB" sz="2400" dirty="0" smtClean="0">
                <a:latin typeface="NTPreCursive" panose="03000400000000000000" pitchFamily="66" charset="0"/>
                <a:cs typeface="Arial" panose="020B0604020202020204" pitchFamily="34" charset="0"/>
              </a:rPr>
              <a:t>their </a:t>
            </a:r>
            <a:r>
              <a:rPr lang="en-GB" sz="2400" dirty="0">
                <a:latin typeface="NTPreCursive" panose="03000400000000000000" pitchFamily="66" charset="0"/>
                <a:cs typeface="Arial" panose="020B0604020202020204" pitchFamily="34" charset="0"/>
              </a:rPr>
              <a:t>right </a:t>
            </a:r>
            <a:r>
              <a:rPr lang="en-GB" sz="2400" dirty="0" smtClean="0">
                <a:latin typeface="NTPreCursive" panose="03000400000000000000" pitchFamily="66" charset="0"/>
                <a:cs typeface="Arial" panose="020B0604020202020204" pitchFamily="34" charset="0"/>
              </a:rPr>
              <a:t>arm - </a:t>
            </a:r>
            <a:r>
              <a:rPr lang="en-GB" sz="2400" dirty="0">
                <a:latin typeface="NTPreCursive" panose="03000400000000000000" pitchFamily="66" charset="0"/>
                <a:cs typeface="Arial" panose="020B0604020202020204" pitchFamily="34" charset="0"/>
              </a:rPr>
              <a:t>traces of poison </a:t>
            </a:r>
            <a:r>
              <a:rPr lang="en-GB" sz="2400" dirty="0" smtClean="0">
                <a:latin typeface="NTPreCursive" panose="03000400000000000000" pitchFamily="66" charset="0"/>
                <a:cs typeface="Arial" panose="020B0604020202020204" pitchFamily="34" charset="0"/>
              </a:rPr>
              <a:t>from the sword in their wounds.</a:t>
            </a:r>
          </a:p>
          <a:p>
            <a:pPr algn="ctr"/>
            <a:endParaRPr lang="en-GB" sz="2400" dirty="0">
              <a:latin typeface="NTPreCursive" panose="03000400000000000000" pitchFamily="66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latin typeface="NTPreCursive" panose="03000400000000000000" pitchFamily="66" charset="0"/>
                <a:cs typeface="Arial" panose="020B0604020202020204" pitchFamily="34" charset="0"/>
              </a:rPr>
              <a:t> As </a:t>
            </a:r>
            <a:r>
              <a:rPr lang="en-GB" sz="2400" dirty="0">
                <a:latin typeface="NTPreCursive" panose="03000400000000000000" pitchFamily="66" charset="0"/>
                <a:cs typeface="Arial" panose="020B0604020202020204" pitchFamily="34" charset="0"/>
              </a:rPr>
              <a:t>for the King </a:t>
            </a:r>
            <a:r>
              <a:rPr lang="en-GB" sz="2400" dirty="0" smtClean="0">
                <a:latin typeface="NTPreCursive" panose="03000400000000000000" pitchFamily="66" charset="0"/>
                <a:cs typeface="Arial" panose="020B0604020202020204" pitchFamily="34" charset="0"/>
              </a:rPr>
              <a:t>– Hamlet got to him just in time- </a:t>
            </a:r>
            <a:r>
              <a:rPr lang="en-GB" sz="2400" dirty="0">
                <a:latin typeface="NTPreCursive" panose="03000400000000000000" pitchFamily="66" charset="0"/>
                <a:cs typeface="Arial" panose="020B0604020202020204" pitchFamily="34" charset="0"/>
              </a:rPr>
              <a:t>and the </a:t>
            </a:r>
            <a:r>
              <a:rPr lang="en-GB" sz="2400" dirty="0" smtClean="0">
                <a:latin typeface="NTPreCursive" panose="03000400000000000000" pitchFamily="66" charset="0"/>
                <a:cs typeface="Arial" panose="020B0604020202020204" pitchFamily="34" charset="0"/>
              </a:rPr>
              <a:t>Queen – she fatally </a:t>
            </a:r>
            <a:r>
              <a:rPr lang="en-GB" sz="2400" dirty="0">
                <a:latin typeface="NTPreCursive" panose="03000400000000000000" pitchFamily="66" charset="0"/>
                <a:cs typeface="Arial" panose="020B0604020202020204" pitchFamily="34" charset="0"/>
              </a:rPr>
              <a:t>drank the </a:t>
            </a:r>
            <a:r>
              <a:rPr lang="en-GB" sz="2400" dirty="0" smtClean="0">
                <a:latin typeface="NTPreCursive" panose="03000400000000000000" pitchFamily="66" charset="0"/>
                <a:cs typeface="Arial" panose="020B0604020202020204" pitchFamily="34" charset="0"/>
              </a:rPr>
              <a:t>same leprous distilment, that had killed her first husband…</a:t>
            </a:r>
            <a:endParaRPr lang="en-GB" sz="2400" dirty="0">
              <a:latin typeface="NTPreCursive" panose="03000400000000000000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St Mary's and St Pancras\St Mary's and St Pancras\2014-2015\photos and vids\Hamlet Photo story\finsihed\Scene 6 Act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39"/>
            <a:ext cx="5328592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5896" y="197567"/>
            <a:ext cx="5328592" cy="647179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Callout 1"/>
          <p:cNvSpPr/>
          <p:nvPr/>
        </p:nvSpPr>
        <p:spPr>
          <a:xfrm>
            <a:off x="4427984" y="908154"/>
            <a:ext cx="1224136" cy="1008112"/>
          </a:xfrm>
          <a:prstGeom prst="wedgeEllipse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Why?!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6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7567"/>
            <a:ext cx="4464496" cy="632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97567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000" dirty="0" smtClean="0">
              <a:latin typeface="NTPreCursive" panose="03000400000000000000" pitchFamily="66" charset="0"/>
            </a:endParaRPr>
          </a:p>
          <a:p>
            <a:pPr algn="ctr"/>
            <a:r>
              <a:rPr lang="en-GB" sz="4000" dirty="0" smtClean="0">
                <a:latin typeface="NTPreCursive" panose="03000400000000000000" pitchFamily="66" charset="0"/>
              </a:rPr>
              <a:t>High </a:t>
            </a:r>
            <a:r>
              <a:rPr lang="en-GB" sz="4000" dirty="0">
                <a:latin typeface="NTPreCursive" panose="03000400000000000000" pitchFamily="66" charset="0"/>
              </a:rPr>
              <a:t>on the top of Elsinore castle, </a:t>
            </a:r>
            <a:r>
              <a:rPr lang="en-GB" sz="4000" dirty="0" smtClean="0">
                <a:latin typeface="NTPreCursive" panose="03000400000000000000" pitchFamily="66" charset="0"/>
              </a:rPr>
              <a:t>Hamlet, an innocent Prince, stood </a:t>
            </a:r>
            <a:r>
              <a:rPr lang="en-GB" sz="4000" dirty="0">
                <a:latin typeface="NTPreCursive" panose="03000400000000000000" pitchFamily="66" charset="0"/>
              </a:rPr>
              <a:t>shivering; his jaws clattered, as he anxiously </a:t>
            </a:r>
            <a:r>
              <a:rPr lang="en-GB" sz="4000" dirty="0" smtClean="0">
                <a:latin typeface="NTPreCursive" panose="03000400000000000000" pitchFamily="66" charset="0"/>
              </a:rPr>
              <a:t>waited </a:t>
            </a:r>
            <a:r>
              <a:rPr lang="en-GB" sz="4000" dirty="0">
                <a:latin typeface="NTPreCursive" panose="03000400000000000000" pitchFamily="66" charset="0"/>
              </a:rPr>
              <a:t>for his dead father to appear as a ghost.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660232" y="1988840"/>
            <a:ext cx="1224136" cy="1320309"/>
          </a:xfrm>
          <a:prstGeom prst="wedgeRoundRectCallout">
            <a:avLst>
              <a:gd name="adj1" fmla="val 37658"/>
              <a:gd name="adj2" fmla="val 88591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real?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freezing!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9992" y="197567"/>
            <a:ext cx="4464496" cy="639978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35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92488" cy="647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6016" y="1772816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NTPreCursive" panose="03000400000000000000" pitchFamily="66" charset="0"/>
              </a:rPr>
              <a:t>Suddenly, </a:t>
            </a:r>
            <a:r>
              <a:rPr lang="en-GB" sz="3600" dirty="0">
                <a:latin typeface="NTPreCursive" panose="03000400000000000000" pitchFamily="66" charset="0"/>
              </a:rPr>
              <a:t>out of </a:t>
            </a:r>
            <a:r>
              <a:rPr lang="en-GB" sz="3600" dirty="0" smtClean="0">
                <a:latin typeface="NTPreCursive" panose="03000400000000000000" pitchFamily="66" charset="0"/>
              </a:rPr>
              <a:t>nowhere, </a:t>
            </a:r>
            <a:r>
              <a:rPr lang="en-GB" sz="3600" dirty="0">
                <a:latin typeface="NTPreCursive" panose="03000400000000000000" pitchFamily="66" charset="0"/>
              </a:rPr>
              <a:t>a ghostly figure </a:t>
            </a:r>
            <a:r>
              <a:rPr lang="en-GB" sz="3600" dirty="0" smtClean="0">
                <a:latin typeface="NTPreCursive" panose="03000400000000000000" pitchFamily="66" charset="0"/>
              </a:rPr>
              <a:t>appeared.</a:t>
            </a:r>
          </a:p>
          <a:p>
            <a:pPr algn="ctr"/>
            <a:endParaRPr lang="en-GB" sz="3600" dirty="0">
              <a:latin typeface="NTPreCursive" panose="03000400000000000000" pitchFamily="66" charset="0"/>
            </a:endParaRPr>
          </a:p>
          <a:p>
            <a:pPr algn="ctr"/>
            <a:r>
              <a:rPr lang="en-GB" sz="3600" dirty="0" smtClean="0">
                <a:latin typeface="NTPreCursive" panose="03000400000000000000" pitchFamily="66" charset="0"/>
              </a:rPr>
              <a:t> “Father, </a:t>
            </a:r>
            <a:r>
              <a:rPr lang="en-GB" sz="3600" dirty="0">
                <a:latin typeface="NTPreCursive" panose="03000400000000000000" pitchFamily="66" charset="0"/>
              </a:rPr>
              <a:t>is that you?”     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728664" y="1343116"/>
            <a:ext cx="1331168" cy="1791200"/>
          </a:xfrm>
          <a:prstGeom prst="wedgeEllipseCallout">
            <a:avLst>
              <a:gd name="adj1" fmla="val -79757"/>
              <a:gd name="adj2" fmla="val 10890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am Hamlet!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203848" y="2238715"/>
            <a:ext cx="1368152" cy="1766349"/>
          </a:xfrm>
          <a:prstGeom prst="wedgeEllipseCallout">
            <a:avLst>
              <a:gd name="adj1" fmla="val -52523"/>
              <a:gd name="adj2" fmla="val 7139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What!? Are you my father?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000" y="197567"/>
            <a:ext cx="4410000" cy="646618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57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412" y="197566"/>
            <a:ext cx="4383538" cy="65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980728"/>
            <a:ext cx="42158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NTPreCursive" panose="03000400000000000000" pitchFamily="66" charset="0"/>
              </a:rPr>
              <a:t>The ghostly figure’s angry words echoed ominously through the air, as it began to reveal its deadly secret!</a:t>
            </a:r>
            <a:endParaRPr lang="en-GB" sz="4400" dirty="0">
              <a:latin typeface="NTPreCursive" panose="030004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433" y="197566"/>
            <a:ext cx="4464496" cy="6512691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454465" y="980728"/>
            <a:ext cx="1944216" cy="1954878"/>
          </a:xfrm>
          <a:prstGeom prst="wedgeEllipseCallout">
            <a:avLst>
              <a:gd name="adj1" fmla="val -15132"/>
              <a:gd name="adj2" fmla="val 1234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Hamlet, revenge my most foul and unnatural murder!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123728" y="2780927"/>
            <a:ext cx="1469650" cy="1717099"/>
          </a:xfrm>
          <a:prstGeom prst="wedgeEllipseCallout">
            <a:avLst>
              <a:gd name="adj1" fmla="val 51688"/>
              <a:gd name="adj2" fmla="val 511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 did Uncle Claudius murder you? </a:t>
            </a:r>
          </a:p>
        </p:txBody>
      </p:sp>
    </p:spTree>
    <p:extLst>
      <p:ext uri="{BB962C8B-B14F-4D97-AF65-F5344CB8AC3E}">
        <p14:creationId xmlns:p14="http://schemas.microsoft.com/office/powerpoint/2010/main" xmlns="" val="40355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7502"/>
            <a:ext cx="6336704" cy="65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92696"/>
            <a:ext cx="228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NTPreCursive" panose="03000400000000000000" pitchFamily="66" charset="0"/>
              </a:rPr>
              <a:t>“In </a:t>
            </a:r>
            <a:r>
              <a:rPr lang="en-GB" sz="4000" dirty="0">
                <a:latin typeface="NTPreCursive" panose="03000400000000000000" pitchFamily="66" charset="0"/>
              </a:rPr>
              <a:t>the orchard, I was sleeping, my custom always in the afternoon</a:t>
            </a:r>
            <a:r>
              <a:rPr lang="en-GB" sz="4000" dirty="0" smtClean="0">
                <a:latin typeface="NTPreCursive" panose="03000400000000000000" pitchFamily="66" charset="0"/>
              </a:rPr>
              <a:t>.” </a:t>
            </a:r>
            <a:endParaRPr lang="en-GB" sz="4000" dirty="0">
              <a:latin typeface="NTPreCursive" panose="03000400000000000000" pitchFamily="66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20628569" flipH="1">
            <a:off x="6856694" y="3943893"/>
            <a:ext cx="1263258" cy="1072369"/>
          </a:xfrm>
          <a:prstGeom prst="cloudCallout">
            <a:avLst/>
          </a:prstGeom>
          <a:solidFill>
            <a:schemeClr val="tx1"/>
          </a:solidFill>
          <a:ln cap="flat" cmpd="tri">
            <a:solidFill>
              <a:schemeClr val="bg1"/>
            </a:solidFill>
            <a:prstDash val="solid"/>
            <a:miter lim="800000"/>
            <a:headEnd type="none" w="lg" len="lg"/>
            <a:tailEnd type="stealth" w="sm" len="sm"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GB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197567"/>
            <a:ext cx="6336704" cy="649399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02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8709"/>
            <a:ext cx="6480720" cy="640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768" y="764704"/>
            <a:ext cx="2141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NTPreCursive" panose="03000400000000000000" pitchFamily="66" charset="0"/>
              </a:rPr>
              <a:t>“Upon my secure hour, thy uncle stole, with juice of cursed hebenon in a vile.” </a:t>
            </a:r>
            <a:endParaRPr lang="en-GB" sz="4000" dirty="0">
              <a:latin typeface="NTPreCursive" panose="030004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197567"/>
            <a:ext cx="6480720" cy="639978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Callout 4"/>
          <p:cNvSpPr/>
          <p:nvPr/>
        </p:nvSpPr>
        <p:spPr>
          <a:xfrm flipH="1">
            <a:off x="5570776" y="2514034"/>
            <a:ext cx="1224136" cy="1160891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HA! </a:t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HA!</a:t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HA!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19356842">
            <a:off x="7180199" y="2573666"/>
            <a:ext cx="1872618" cy="1944216"/>
          </a:xfrm>
          <a:prstGeom prst="cloud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ruling Denmark, but I wish I could rule the world!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3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5904656" cy="644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607" y="1337645"/>
            <a:ext cx="2736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NTPreCursive" panose="03000400000000000000" pitchFamily="66" charset="0"/>
              </a:rPr>
              <a:t>“And in the porches of mine ears, did pour the leprous distilment.” 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3059832" y="197567"/>
            <a:ext cx="5904656" cy="639978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Callout 4"/>
          <p:cNvSpPr/>
          <p:nvPr/>
        </p:nvSpPr>
        <p:spPr>
          <a:xfrm rot="18635329">
            <a:off x="6113586" y="2471399"/>
            <a:ext cx="1539280" cy="1407769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I’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the king now! Ha!</a:t>
            </a:r>
          </a:p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Ha!</a:t>
            </a:r>
            <a:endParaRPr lang="en-GB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 rot="18790292">
            <a:off x="7534348" y="2612585"/>
            <a:ext cx="1623377" cy="1125393"/>
          </a:xfrm>
          <a:prstGeom prst="cloudCallout">
            <a:avLst>
              <a:gd name="adj1" fmla="val -55413"/>
              <a:gd name="adj2" fmla="val 12448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 own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Brother?!</a:t>
            </a:r>
            <a:r>
              <a:rPr lang="en-GB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16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Hamlet was so distraught to find out his Uncle had betrayed his father, he didn’t know what to do.</a:t>
            </a:r>
          </a:p>
          <a:p>
            <a:pPr algn="ctr"/>
            <a:endParaRPr lang="en-GB" sz="3200" dirty="0" smtClean="0">
              <a:latin typeface="NTPreCursive" panose="03000400000000000000" pitchFamily="66" charset="0"/>
            </a:endParaRP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“To be or not to be, that is the question.</a:t>
            </a: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Whether it is nobler in the mind to suffer</a:t>
            </a: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The slings and arrows of outrageous fortune</a:t>
            </a: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Or to take arms against a sea of troubles.</a:t>
            </a: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And by opposing, end them.</a:t>
            </a:r>
          </a:p>
          <a:p>
            <a:pPr algn="ctr"/>
            <a:r>
              <a:rPr lang="en-GB" sz="3200" dirty="0" smtClean="0">
                <a:latin typeface="NTPreCursive" panose="03000400000000000000" pitchFamily="66" charset="0"/>
              </a:rPr>
              <a:t>To die. To sleep. To sleep: Perchance to dream.”</a:t>
            </a:r>
          </a:p>
          <a:p>
            <a:pPr algn="ctr"/>
            <a:endParaRPr lang="en-GB" sz="2800" dirty="0" smtClean="0">
              <a:latin typeface="NT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509</TotalTime>
  <Words>1100</Words>
  <Application>Microsoft Office PowerPoint</Application>
  <PresentationFormat>On-screen Show (4:3)</PresentationFormat>
  <Paragraphs>111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BlackTie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Camden SITSS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Ceri Thomas</dc:creator>
  <cp:lastModifiedBy>Luke</cp:lastModifiedBy>
  <cp:revision>69</cp:revision>
  <dcterms:created xsi:type="dcterms:W3CDTF">2015-05-18T15:53:08Z</dcterms:created>
  <dcterms:modified xsi:type="dcterms:W3CDTF">2016-02-18T15:11:38Z</dcterms:modified>
</cp:coreProperties>
</file>